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6" r:id="rId2"/>
    <p:sldId id="313" r:id="rId3"/>
    <p:sldId id="277" r:id="rId4"/>
    <p:sldId id="326" r:id="rId5"/>
    <p:sldId id="278" r:id="rId6"/>
    <p:sldId id="279" r:id="rId7"/>
    <p:sldId id="280" r:id="rId8"/>
    <p:sldId id="299" r:id="rId9"/>
    <p:sldId id="306" r:id="rId10"/>
    <p:sldId id="307" r:id="rId11"/>
    <p:sldId id="308" r:id="rId12"/>
    <p:sldId id="300" r:id="rId13"/>
    <p:sldId id="309" r:id="rId14"/>
    <p:sldId id="314" r:id="rId15"/>
    <p:sldId id="310" r:id="rId16"/>
    <p:sldId id="303" r:id="rId17"/>
    <p:sldId id="312" r:id="rId18"/>
    <p:sldId id="304" r:id="rId19"/>
    <p:sldId id="281" r:id="rId20"/>
    <p:sldId id="282" r:id="rId21"/>
    <p:sldId id="284" r:id="rId22"/>
    <p:sldId id="285" r:id="rId23"/>
    <p:sldId id="286" r:id="rId24"/>
    <p:sldId id="287" r:id="rId25"/>
    <p:sldId id="289" r:id="rId26"/>
    <p:sldId id="290" r:id="rId27"/>
    <p:sldId id="321" r:id="rId28"/>
    <p:sldId id="293" r:id="rId29"/>
    <p:sldId id="296" r:id="rId30"/>
    <p:sldId id="297" r:id="rId31"/>
    <p:sldId id="323" r:id="rId32"/>
    <p:sldId id="316" r:id="rId33"/>
    <p:sldId id="315" r:id="rId34"/>
    <p:sldId id="324" r:id="rId35"/>
    <p:sldId id="317" r:id="rId36"/>
    <p:sldId id="318" r:id="rId37"/>
    <p:sldId id="319" r:id="rId38"/>
    <p:sldId id="294" r:id="rId39"/>
    <p:sldId id="305" r:id="rId40"/>
    <p:sldId id="295" r:id="rId41"/>
  </p:sldIdLst>
  <p:sldSz cx="12192000" cy="6858000"/>
  <p:notesSz cx="7077075" cy="85201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79" autoAdjust="0"/>
    <p:restoredTop sz="94660"/>
  </p:normalViewPr>
  <p:slideViewPr>
    <p:cSldViewPr snapToGrid="0">
      <p:cViewPr varScale="1">
        <p:scale>
          <a:sx n="106" d="100"/>
          <a:sy n="106" d="100"/>
        </p:scale>
        <p:origin x="114" y="276"/>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7F4DE6-CE95-4D49-AC23-0903CCDB33CD}" type="doc">
      <dgm:prSet loTypeId="urn:microsoft.com/office/officeart/2005/8/layout/hierarchy1" loCatId="hierarchy" qsTypeId="urn:microsoft.com/office/officeart/2009/2/quickstyle/3d8" qsCatId="3D" csTypeId="urn:microsoft.com/office/officeart/2005/8/colors/accent1_2" csCatId="accent1" phldr="1"/>
      <dgm:spPr/>
      <dgm:t>
        <a:bodyPr/>
        <a:lstStyle/>
        <a:p>
          <a:endParaRPr lang="en-US"/>
        </a:p>
      </dgm:t>
    </dgm:pt>
    <dgm:pt modelId="{27BC8A43-B5F0-4308-B036-E2F4757F50C4}">
      <dgm:prSet phldrT="[Text]" custT="1"/>
      <dgm:spPr/>
      <dgm:t>
        <a:bodyPr/>
        <a:lstStyle/>
        <a:p>
          <a:r>
            <a:rPr lang="en-US" sz="2800" dirty="0" smtClean="0"/>
            <a:t>Use Case</a:t>
          </a:r>
          <a:endParaRPr lang="en-US" sz="2800" dirty="0"/>
        </a:p>
      </dgm:t>
    </dgm:pt>
    <dgm:pt modelId="{353ED3D6-6E02-4572-8F21-9CC252152B53}" type="parTrans" cxnId="{3B188330-1B76-4CEB-8F32-A0330C704502}">
      <dgm:prSet/>
      <dgm:spPr/>
      <dgm:t>
        <a:bodyPr/>
        <a:lstStyle/>
        <a:p>
          <a:endParaRPr lang="en-US" sz="2800"/>
        </a:p>
      </dgm:t>
    </dgm:pt>
    <dgm:pt modelId="{158D6AC9-B7B3-4AEF-B5FC-E985777DB20B}" type="sibTrans" cxnId="{3B188330-1B76-4CEB-8F32-A0330C704502}">
      <dgm:prSet/>
      <dgm:spPr/>
      <dgm:t>
        <a:bodyPr/>
        <a:lstStyle/>
        <a:p>
          <a:endParaRPr lang="en-US" sz="2800"/>
        </a:p>
      </dgm:t>
    </dgm:pt>
    <dgm:pt modelId="{43A53742-7C54-4D5C-A9C7-E8E4909D456E}">
      <dgm:prSet phldrT="[Text]" custT="1"/>
      <dgm:spPr/>
      <dgm:t>
        <a:bodyPr/>
        <a:lstStyle/>
        <a:p>
          <a:r>
            <a:rPr lang="en-US" sz="2800" dirty="0" smtClean="0"/>
            <a:t>Feature extraction from  clinical notes</a:t>
          </a:r>
          <a:endParaRPr lang="en-US" sz="2800" dirty="0"/>
        </a:p>
      </dgm:t>
    </dgm:pt>
    <dgm:pt modelId="{485BEBC0-6F92-4C86-B8DB-662230EDD6B4}" type="parTrans" cxnId="{4C2FED76-3078-41B8-9045-90358A2B6342}">
      <dgm:prSet/>
      <dgm:spPr/>
      <dgm:t>
        <a:bodyPr/>
        <a:lstStyle/>
        <a:p>
          <a:endParaRPr lang="en-US" sz="2800"/>
        </a:p>
      </dgm:t>
    </dgm:pt>
    <dgm:pt modelId="{06C1E59E-DA8B-4C89-8DA0-1C91E5EFFF92}" type="sibTrans" cxnId="{4C2FED76-3078-41B8-9045-90358A2B6342}">
      <dgm:prSet/>
      <dgm:spPr/>
      <dgm:t>
        <a:bodyPr/>
        <a:lstStyle/>
        <a:p>
          <a:endParaRPr lang="en-US" sz="2800"/>
        </a:p>
      </dgm:t>
    </dgm:pt>
    <dgm:pt modelId="{7D968E70-0CB0-428F-88CD-5CFCF52609C4}">
      <dgm:prSet phldrT="[Text]" custT="1"/>
      <dgm:spPr/>
      <dgm:t>
        <a:bodyPr/>
        <a:lstStyle/>
        <a:p>
          <a:r>
            <a:rPr lang="en-US" sz="2800" dirty="0" smtClean="0"/>
            <a:t>Epidemiologic studies</a:t>
          </a:r>
          <a:endParaRPr lang="en-US" sz="2800" dirty="0"/>
        </a:p>
      </dgm:t>
    </dgm:pt>
    <dgm:pt modelId="{8258E364-6DAF-4E32-8599-4BA5FAB8D2A8}" type="parTrans" cxnId="{AA220FDE-1B59-4AF0-A013-E576C02CB509}">
      <dgm:prSet/>
      <dgm:spPr/>
      <dgm:t>
        <a:bodyPr/>
        <a:lstStyle/>
        <a:p>
          <a:endParaRPr lang="en-US" sz="2800"/>
        </a:p>
      </dgm:t>
    </dgm:pt>
    <dgm:pt modelId="{695F6708-CE0E-45B1-BC5B-D6B3BD1A6ED3}" type="sibTrans" cxnId="{AA220FDE-1B59-4AF0-A013-E576C02CB509}">
      <dgm:prSet/>
      <dgm:spPr/>
      <dgm:t>
        <a:bodyPr/>
        <a:lstStyle/>
        <a:p>
          <a:endParaRPr lang="en-US" sz="2800"/>
        </a:p>
      </dgm:t>
    </dgm:pt>
    <dgm:pt modelId="{9E969CDC-5286-48AE-BD7E-B30F8F2972F0}">
      <dgm:prSet phldrT="[Text]" custT="1"/>
      <dgm:spPr/>
      <dgm:t>
        <a:bodyPr/>
        <a:lstStyle/>
        <a:p>
          <a:r>
            <a:rPr lang="en-US" sz="2800" dirty="0" smtClean="0"/>
            <a:t>Bio-surveillance</a:t>
          </a:r>
          <a:endParaRPr lang="en-US" sz="2800" dirty="0"/>
        </a:p>
      </dgm:t>
    </dgm:pt>
    <dgm:pt modelId="{B08299FA-394B-447A-A3B8-F7E94C9D9BCF}" type="parTrans" cxnId="{52007C36-700F-4088-8A85-03DB2FC22DF1}">
      <dgm:prSet/>
      <dgm:spPr/>
      <dgm:t>
        <a:bodyPr/>
        <a:lstStyle/>
        <a:p>
          <a:endParaRPr lang="en-US" sz="2800"/>
        </a:p>
      </dgm:t>
    </dgm:pt>
    <dgm:pt modelId="{5DF39B1C-E3BD-447C-B2B6-2EC4817766A8}" type="sibTrans" cxnId="{52007C36-700F-4088-8A85-03DB2FC22DF1}">
      <dgm:prSet/>
      <dgm:spPr/>
      <dgm:t>
        <a:bodyPr/>
        <a:lstStyle/>
        <a:p>
          <a:endParaRPr lang="en-US" sz="2800"/>
        </a:p>
      </dgm:t>
    </dgm:pt>
    <dgm:pt modelId="{5F098486-1F99-4C7E-AACE-6373CA39D4CB}">
      <dgm:prSet phldrT="[Text]" custT="1"/>
      <dgm:spPr/>
      <dgm:t>
        <a:bodyPr/>
        <a:lstStyle/>
        <a:p>
          <a:r>
            <a:rPr lang="en-US" sz="2400" dirty="0" smtClean="0"/>
            <a:t>VERY heterogeneous</a:t>
          </a:r>
          <a:endParaRPr lang="en-US" sz="2400" dirty="0"/>
        </a:p>
      </dgm:t>
    </dgm:pt>
    <dgm:pt modelId="{53E7FA3E-5C26-45F8-AA67-7498ADB6F792}" type="parTrans" cxnId="{6C6F14F7-0FAD-457B-B380-046BFE628C95}">
      <dgm:prSet/>
      <dgm:spPr/>
      <dgm:t>
        <a:bodyPr/>
        <a:lstStyle/>
        <a:p>
          <a:endParaRPr lang="en-US" sz="2800"/>
        </a:p>
      </dgm:t>
    </dgm:pt>
    <dgm:pt modelId="{3AF77FE1-9DBD-4CD2-9695-13C2ACB0DD7F}" type="sibTrans" cxnId="{6C6F14F7-0FAD-457B-B380-046BFE628C95}">
      <dgm:prSet/>
      <dgm:spPr/>
      <dgm:t>
        <a:bodyPr/>
        <a:lstStyle/>
        <a:p>
          <a:endParaRPr lang="en-US" sz="2800"/>
        </a:p>
      </dgm:t>
    </dgm:pt>
    <dgm:pt modelId="{B53D5720-9440-4D70-85B8-8643860C0B5D}">
      <dgm:prSet phldrT="[Text]" custT="1"/>
      <dgm:spPr/>
      <dgm:t>
        <a:bodyPr/>
        <a:lstStyle/>
        <a:p>
          <a:r>
            <a:rPr lang="en-US" sz="2800" dirty="0" smtClean="0"/>
            <a:t>Policy/ utilization/ compliance/</a:t>
          </a:r>
          <a:endParaRPr lang="en-US" sz="2800" dirty="0"/>
        </a:p>
      </dgm:t>
    </dgm:pt>
    <dgm:pt modelId="{8921B321-EF6F-4B19-8C1E-97EE59E070C6}" type="parTrans" cxnId="{6BEB7B03-8A18-4441-A295-26D1CC17C34C}">
      <dgm:prSet/>
      <dgm:spPr/>
      <dgm:t>
        <a:bodyPr/>
        <a:lstStyle/>
        <a:p>
          <a:endParaRPr lang="en-US" sz="2800"/>
        </a:p>
      </dgm:t>
    </dgm:pt>
    <dgm:pt modelId="{A04475C4-CD41-4B4A-AE31-5C28CA91AED6}" type="sibTrans" cxnId="{6BEB7B03-8A18-4441-A295-26D1CC17C34C}">
      <dgm:prSet/>
      <dgm:spPr/>
      <dgm:t>
        <a:bodyPr/>
        <a:lstStyle/>
        <a:p>
          <a:endParaRPr lang="en-US" sz="2800"/>
        </a:p>
      </dgm:t>
    </dgm:pt>
    <dgm:pt modelId="{C756E1CA-3469-48E0-97BF-B5FD258818CB}">
      <dgm:prSet phldrT="[Text]" custT="1"/>
      <dgm:spPr/>
      <dgm:t>
        <a:bodyPr/>
        <a:lstStyle/>
        <a:p>
          <a:r>
            <a:rPr lang="en-US" sz="2800" dirty="0" smtClean="0"/>
            <a:t>2+ Billion records</a:t>
          </a:r>
          <a:endParaRPr lang="en-US" sz="2800" dirty="0"/>
        </a:p>
      </dgm:t>
    </dgm:pt>
    <dgm:pt modelId="{0A1C7F5F-AF92-4B4D-9EDE-24C2A7D87F3B}" type="parTrans" cxnId="{B2E9CD73-91B6-47ED-A110-60087365A4D5}">
      <dgm:prSet/>
      <dgm:spPr/>
      <dgm:t>
        <a:bodyPr/>
        <a:lstStyle/>
        <a:p>
          <a:endParaRPr lang="en-US" sz="2800"/>
        </a:p>
      </dgm:t>
    </dgm:pt>
    <dgm:pt modelId="{37C09FEA-167D-4039-8AAA-0AA44CF0CBCC}" type="sibTrans" cxnId="{B2E9CD73-91B6-47ED-A110-60087365A4D5}">
      <dgm:prSet/>
      <dgm:spPr/>
      <dgm:t>
        <a:bodyPr/>
        <a:lstStyle/>
        <a:p>
          <a:endParaRPr lang="en-US" sz="2800"/>
        </a:p>
      </dgm:t>
    </dgm:pt>
    <dgm:pt modelId="{AD4047DC-20E6-46F5-AC28-E8BB0AC0355A}" type="pres">
      <dgm:prSet presAssocID="{A97F4DE6-CE95-4D49-AC23-0903CCDB33CD}" presName="hierChild1" presStyleCnt="0">
        <dgm:presLayoutVars>
          <dgm:chPref val="1"/>
          <dgm:dir/>
          <dgm:animOne val="branch"/>
          <dgm:animLvl val="lvl"/>
          <dgm:resizeHandles/>
        </dgm:presLayoutVars>
      </dgm:prSet>
      <dgm:spPr/>
      <dgm:t>
        <a:bodyPr/>
        <a:lstStyle/>
        <a:p>
          <a:endParaRPr lang="en-US"/>
        </a:p>
      </dgm:t>
    </dgm:pt>
    <dgm:pt modelId="{FC92694F-BF04-462F-AA4B-6C6C72F07DC9}" type="pres">
      <dgm:prSet presAssocID="{27BC8A43-B5F0-4308-B036-E2F4757F50C4}" presName="hierRoot1" presStyleCnt="0"/>
      <dgm:spPr/>
    </dgm:pt>
    <dgm:pt modelId="{E8D2BE3E-BC0F-4BC8-A4C1-BE4370D26B5A}" type="pres">
      <dgm:prSet presAssocID="{27BC8A43-B5F0-4308-B036-E2F4757F50C4}" presName="composite" presStyleCnt="0"/>
      <dgm:spPr/>
    </dgm:pt>
    <dgm:pt modelId="{8B351F63-184A-4A07-BAB1-1872797A373E}" type="pres">
      <dgm:prSet presAssocID="{27BC8A43-B5F0-4308-B036-E2F4757F50C4}" presName="background" presStyleLbl="node0" presStyleIdx="0" presStyleCnt="2"/>
      <dgm:spPr/>
    </dgm:pt>
    <dgm:pt modelId="{7A490A99-2888-4714-BE94-C68708414FF5}" type="pres">
      <dgm:prSet presAssocID="{27BC8A43-B5F0-4308-B036-E2F4757F50C4}" presName="text" presStyleLbl="fgAcc0" presStyleIdx="0" presStyleCnt="2" custScaleX="121000" custScaleY="121000" custLinFactX="-58866" custLinFactNeighborX="-100000" custLinFactNeighborY="-13379">
        <dgm:presLayoutVars>
          <dgm:chPref val="3"/>
        </dgm:presLayoutVars>
      </dgm:prSet>
      <dgm:spPr/>
      <dgm:t>
        <a:bodyPr/>
        <a:lstStyle/>
        <a:p>
          <a:endParaRPr lang="en-US"/>
        </a:p>
      </dgm:t>
    </dgm:pt>
    <dgm:pt modelId="{AA19BD29-6C38-44A6-8DAB-75BB6BB75F54}" type="pres">
      <dgm:prSet presAssocID="{27BC8A43-B5F0-4308-B036-E2F4757F50C4}" presName="hierChild2" presStyleCnt="0"/>
      <dgm:spPr/>
    </dgm:pt>
    <dgm:pt modelId="{DC78392F-BC6C-4EDB-A29B-FBB98E1E6BD1}" type="pres">
      <dgm:prSet presAssocID="{485BEBC0-6F92-4C86-B8DB-662230EDD6B4}" presName="Name10" presStyleLbl="parChTrans1D2" presStyleIdx="0" presStyleCnt="2"/>
      <dgm:spPr/>
      <dgm:t>
        <a:bodyPr/>
        <a:lstStyle/>
        <a:p>
          <a:endParaRPr lang="en-US"/>
        </a:p>
      </dgm:t>
    </dgm:pt>
    <dgm:pt modelId="{4B183903-3A46-4EC9-8732-D078956EB63F}" type="pres">
      <dgm:prSet presAssocID="{43A53742-7C54-4D5C-A9C7-E8E4909D456E}" presName="hierRoot2" presStyleCnt="0"/>
      <dgm:spPr/>
    </dgm:pt>
    <dgm:pt modelId="{02D173CA-A9CC-4148-83F3-2890C81D5BCD}" type="pres">
      <dgm:prSet presAssocID="{43A53742-7C54-4D5C-A9C7-E8E4909D456E}" presName="composite2" presStyleCnt="0"/>
      <dgm:spPr/>
    </dgm:pt>
    <dgm:pt modelId="{F27A8973-EE30-4C48-883D-69B16AFDB588}" type="pres">
      <dgm:prSet presAssocID="{43A53742-7C54-4D5C-A9C7-E8E4909D456E}" presName="background2" presStyleLbl="node2" presStyleIdx="0" presStyleCnt="2"/>
      <dgm:spPr/>
    </dgm:pt>
    <dgm:pt modelId="{8614E91F-1905-443F-8BB5-3CB776953863}" type="pres">
      <dgm:prSet presAssocID="{43A53742-7C54-4D5C-A9C7-E8E4909D456E}" presName="text2" presStyleLbl="fgAcc2" presStyleIdx="0" presStyleCnt="2" custScaleX="194872" custScaleY="194872" custLinFactNeighborX="-75342" custLinFactNeighborY="-5124">
        <dgm:presLayoutVars>
          <dgm:chPref val="3"/>
        </dgm:presLayoutVars>
      </dgm:prSet>
      <dgm:spPr/>
      <dgm:t>
        <a:bodyPr/>
        <a:lstStyle/>
        <a:p>
          <a:endParaRPr lang="en-US"/>
        </a:p>
      </dgm:t>
    </dgm:pt>
    <dgm:pt modelId="{17DCAC20-B5F0-4DFE-9ED8-BA6317E94656}" type="pres">
      <dgm:prSet presAssocID="{43A53742-7C54-4D5C-A9C7-E8E4909D456E}" presName="hierChild3" presStyleCnt="0"/>
      <dgm:spPr/>
    </dgm:pt>
    <dgm:pt modelId="{7EB5BA70-52A6-4E91-B98D-9530237B92B6}" type="pres">
      <dgm:prSet presAssocID="{8258E364-6DAF-4E32-8599-4BA5FAB8D2A8}" presName="Name17" presStyleLbl="parChTrans1D3" presStyleIdx="0" presStyleCnt="3"/>
      <dgm:spPr/>
      <dgm:t>
        <a:bodyPr/>
        <a:lstStyle/>
        <a:p>
          <a:endParaRPr lang="en-US"/>
        </a:p>
      </dgm:t>
    </dgm:pt>
    <dgm:pt modelId="{FC259030-FCF7-49DD-93BB-F3BEA84CBDAD}" type="pres">
      <dgm:prSet presAssocID="{7D968E70-0CB0-428F-88CD-5CFCF52609C4}" presName="hierRoot3" presStyleCnt="0"/>
      <dgm:spPr/>
    </dgm:pt>
    <dgm:pt modelId="{92C1A563-A4CC-4ECD-8EE7-EE2DABDD2B03}" type="pres">
      <dgm:prSet presAssocID="{7D968E70-0CB0-428F-88CD-5CFCF52609C4}" presName="composite3" presStyleCnt="0"/>
      <dgm:spPr/>
    </dgm:pt>
    <dgm:pt modelId="{15C7DE77-6D30-4AE4-A759-20671ACA022E}" type="pres">
      <dgm:prSet presAssocID="{7D968E70-0CB0-428F-88CD-5CFCF52609C4}" presName="background3" presStyleLbl="node3" presStyleIdx="0" presStyleCnt="3"/>
      <dgm:spPr/>
    </dgm:pt>
    <dgm:pt modelId="{2F036D21-23CE-4915-9342-56074AC8471E}" type="pres">
      <dgm:prSet presAssocID="{7D968E70-0CB0-428F-88CD-5CFCF52609C4}" presName="text3" presStyleLbl="fgAcc3" presStyleIdx="0" presStyleCnt="3" custScaleX="177156" custScaleY="177156">
        <dgm:presLayoutVars>
          <dgm:chPref val="3"/>
        </dgm:presLayoutVars>
      </dgm:prSet>
      <dgm:spPr/>
      <dgm:t>
        <a:bodyPr/>
        <a:lstStyle/>
        <a:p>
          <a:endParaRPr lang="en-US"/>
        </a:p>
      </dgm:t>
    </dgm:pt>
    <dgm:pt modelId="{8AAE5C4F-DF8B-457F-9C70-0B23231B325A}" type="pres">
      <dgm:prSet presAssocID="{7D968E70-0CB0-428F-88CD-5CFCF52609C4}" presName="hierChild4" presStyleCnt="0"/>
      <dgm:spPr/>
    </dgm:pt>
    <dgm:pt modelId="{90F913AA-D523-4350-B714-597B79680CBE}" type="pres">
      <dgm:prSet presAssocID="{B08299FA-394B-447A-A3B8-F7E94C9D9BCF}" presName="Name17" presStyleLbl="parChTrans1D3" presStyleIdx="1" presStyleCnt="3"/>
      <dgm:spPr/>
      <dgm:t>
        <a:bodyPr/>
        <a:lstStyle/>
        <a:p>
          <a:endParaRPr lang="en-US"/>
        </a:p>
      </dgm:t>
    </dgm:pt>
    <dgm:pt modelId="{11FDDC4A-B680-4709-84EC-F2E8329BF324}" type="pres">
      <dgm:prSet presAssocID="{9E969CDC-5286-48AE-BD7E-B30F8F2972F0}" presName="hierRoot3" presStyleCnt="0"/>
      <dgm:spPr/>
    </dgm:pt>
    <dgm:pt modelId="{2CA19E94-B4D4-4B9D-8DC6-CB1520BED512}" type="pres">
      <dgm:prSet presAssocID="{9E969CDC-5286-48AE-BD7E-B30F8F2972F0}" presName="composite3" presStyleCnt="0"/>
      <dgm:spPr/>
    </dgm:pt>
    <dgm:pt modelId="{65DB9A32-9F2F-4983-91FB-599A0A94D8B3}" type="pres">
      <dgm:prSet presAssocID="{9E969CDC-5286-48AE-BD7E-B30F8F2972F0}" presName="background3" presStyleLbl="node3" presStyleIdx="1" presStyleCnt="3"/>
      <dgm:spPr/>
    </dgm:pt>
    <dgm:pt modelId="{060E8776-280A-4C21-B132-7B7492449CB9}" type="pres">
      <dgm:prSet presAssocID="{9E969CDC-5286-48AE-BD7E-B30F8F2972F0}" presName="text3" presStyleLbl="fgAcc3" presStyleIdx="1" presStyleCnt="3" custScaleX="161051" custScaleY="161051">
        <dgm:presLayoutVars>
          <dgm:chPref val="3"/>
        </dgm:presLayoutVars>
      </dgm:prSet>
      <dgm:spPr/>
      <dgm:t>
        <a:bodyPr/>
        <a:lstStyle/>
        <a:p>
          <a:endParaRPr lang="en-US"/>
        </a:p>
      </dgm:t>
    </dgm:pt>
    <dgm:pt modelId="{6074DB06-55BF-45F7-B65D-8F32246E8020}" type="pres">
      <dgm:prSet presAssocID="{9E969CDC-5286-48AE-BD7E-B30F8F2972F0}" presName="hierChild4" presStyleCnt="0"/>
      <dgm:spPr/>
    </dgm:pt>
    <dgm:pt modelId="{5816EDCE-C4A8-4BF7-A07C-3B9E5BFCFC98}" type="pres">
      <dgm:prSet presAssocID="{8921B321-EF6F-4B19-8C1E-97EE59E070C6}" presName="Name17" presStyleLbl="parChTrans1D3" presStyleIdx="2" presStyleCnt="3"/>
      <dgm:spPr/>
      <dgm:t>
        <a:bodyPr/>
        <a:lstStyle/>
        <a:p>
          <a:endParaRPr lang="en-US"/>
        </a:p>
      </dgm:t>
    </dgm:pt>
    <dgm:pt modelId="{9E0810B4-44BB-41DF-AFE4-4380B8B5C913}" type="pres">
      <dgm:prSet presAssocID="{B53D5720-9440-4D70-85B8-8643860C0B5D}" presName="hierRoot3" presStyleCnt="0"/>
      <dgm:spPr/>
    </dgm:pt>
    <dgm:pt modelId="{E1F9EE75-5C18-4482-B040-9F3A306C7717}" type="pres">
      <dgm:prSet presAssocID="{B53D5720-9440-4D70-85B8-8643860C0B5D}" presName="composite3" presStyleCnt="0"/>
      <dgm:spPr/>
    </dgm:pt>
    <dgm:pt modelId="{2F968EB2-8DF7-4324-8D1B-77FF3A4E1AA0}" type="pres">
      <dgm:prSet presAssocID="{B53D5720-9440-4D70-85B8-8643860C0B5D}" presName="background3" presStyleLbl="node3" presStyleIdx="2" presStyleCnt="3"/>
      <dgm:spPr/>
    </dgm:pt>
    <dgm:pt modelId="{3F9FFBC4-B481-44C9-86BF-985CC2513607}" type="pres">
      <dgm:prSet presAssocID="{B53D5720-9440-4D70-85B8-8643860C0B5D}" presName="text3" presStyleLbl="fgAcc3" presStyleIdx="2" presStyleCnt="3" custScaleX="177156" custScaleY="177156">
        <dgm:presLayoutVars>
          <dgm:chPref val="3"/>
        </dgm:presLayoutVars>
      </dgm:prSet>
      <dgm:spPr/>
      <dgm:t>
        <a:bodyPr/>
        <a:lstStyle/>
        <a:p>
          <a:endParaRPr lang="en-US"/>
        </a:p>
      </dgm:t>
    </dgm:pt>
    <dgm:pt modelId="{4CB46DDC-76C1-4B81-8AB7-716FD4FED8CF}" type="pres">
      <dgm:prSet presAssocID="{B53D5720-9440-4D70-85B8-8643860C0B5D}" presName="hierChild4" presStyleCnt="0"/>
      <dgm:spPr/>
    </dgm:pt>
    <dgm:pt modelId="{5AFBCB73-4E69-454E-BB57-B2A5778379F1}" type="pres">
      <dgm:prSet presAssocID="{5F098486-1F99-4C7E-AACE-6373CA39D4CB}" presName="hierRoot1" presStyleCnt="0"/>
      <dgm:spPr/>
    </dgm:pt>
    <dgm:pt modelId="{D8D0DBAD-A23F-4831-B73A-A616749E4AA1}" type="pres">
      <dgm:prSet presAssocID="{5F098486-1F99-4C7E-AACE-6373CA39D4CB}" presName="composite" presStyleCnt="0"/>
      <dgm:spPr/>
    </dgm:pt>
    <dgm:pt modelId="{06304297-18C9-469B-AE1E-DE6DEB4AD3F0}" type="pres">
      <dgm:prSet presAssocID="{5F098486-1F99-4C7E-AACE-6373CA39D4CB}" presName="background" presStyleLbl="node0" presStyleIdx="1" presStyleCnt="2"/>
      <dgm:spPr/>
    </dgm:pt>
    <dgm:pt modelId="{0A522D6D-A915-4417-8967-B02F875E1EAA}" type="pres">
      <dgm:prSet presAssocID="{5F098486-1F99-4C7E-AACE-6373CA39D4CB}" presName="text" presStyleLbl="fgAcc0" presStyleIdx="1" presStyleCnt="2" custScaleX="177156" custScaleY="177156" custLinFactNeighborX="2212" custLinFactNeighborY="-7999">
        <dgm:presLayoutVars>
          <dgm:chPref val="3"/>
        </dgm:presLayoutVars>
      </dgm:prSet>
      <dgm:spPr/>
      <dgm:t>
        <a:bodyPr/>
        <a:lstStyle/>
        <a:p>
          <a:endParaRPr lang="en-US"/>
        </a:p>
      </dgm:t>
    </dgm:pt>
    <dgm:pt modelId="{C44F4325-EE0C-422A-9D9D-48661B81D9DB}" type="pres">
      <dgm:prSet presAssocID="{5F098486-1F99-4C7E-AACE-6373CA39D4CB}" presName="hierChild2" presStyleCnt="0"/>
      <dgm:spPr/>
    </dgm:pt>
    <dgm:pt modelId="{47CD97E6-1967-4294-9BCD-275B17D18095}" type="pres">
      <dgm:prSet presAssocID="{0A1C7F5F-AF92-4B4D-9EDE-24C2A7D87F3B}" presName="Name10" presStyleLbl="parChTrans1D2" presStyleIdx="1" presStyleCnt="2"/>
      <dgm:spPr/>
      <dgm:t>
        <a:bodyPr/>
        <a:lstStyle/>
        <a:p>
          <a:endParaRPr lang="en-US"/>
        </a:p>
      </dgm:t>
    </dgm:pt>
    <dgm:pt modelId="{18B43231-AFBB-493C-BC00-961849252023}" type="pres">
      <dgm:prSet presAssocID="{C756E1CA-3469-48E0-97BF-B5FD258818CB}" presName="hierRoot2" presStyleCnt="0"/>
      <dgm:spPr/>
    </dgm:pt>
    <dgm:pt modelId="{E304E6F1-C0B4-424D-9531-6CD503D850AF}" type="pres">
      <dgm:prSet presAssocID="{C756E1CA-3469-48E0-97BF-B5FD258818CB}" presName="composite2" presStyleCnt="0"/>
      <dgm:spPr/>
    </dgm:pt>
    <dgm:pt modelId="{D9CA820A-49A3-4AC1-AAA8-87F34C7DDDC6}" type="pres">
      <dgm:prSet presAssocID="{C756E1CA-3469-48E0-97BF-B5FD258818CB}" presName="background2" presStyleLbl="node2" presStyleIdx="1" presStyleCnt="2"/>
      <dgm:spPr/>
    </dgm:pt>
    <dgm:pt modelId="{58C115FF-2017-46EC-B44C-5D8BBC2EB541}" type="pres">
      <dgm:prSet presAssocID="{C756E1CA-3469-48E0-97BF-B5FD258818CB}" presName="text2" presStyleLbl="fgAcc2" presStyleIdx="1" presStyleCnt="2" custScaleX="121000" custScaleY="121000">
        <dgm:presLayoutVars>
          <dgm:chPref val="3"/>
        </dgm:presLayoutVars>
      </dgm:prSet>
      <dgm:spPr/>
      <dgm:t>
        <a:bodyPr/>
        <a:lstStyle/>
        <a:p>
          <a:endParaRPr lang="en-US"/>
        </a:p>
      </dgm:t>
    </dgm:pt>
    <dgm:pt modelId="{F7DEF808-E063-4F3C-AC81-C0C08B33A7DD}" type="pres">
      <dgm:prSet presAssocID="{C756E1CA-3469-48E0-97BF-B5FD258818CB}" presName="hierChild3" presStyleCnt="0"/>
      <dgm:spPr/>
    </dgm:pt>
  </dgm:ptLst>
  <dgm:cxnLst>
    <dgm:cxn modelId="{B2E9CD73-91B6-47ED-A110-60087365A4D5}" srcId="{5F098486-1F99-4C7E-AACE-6373CA39D4CB}" destId="{C756E1CA-3469-48E0-97BF-B5FD258818CB}" srcOrd="0" destOrd="0" parTransId="{0A1C7F5F-AF92-4B4D-9EDE-24C2A7D87F3B}" sibTransId="{37C09FEA-167D-4039-8AAA-0AA44CF0CBCC}"/>
    <dgm:cxn modelId="{539556CB-5B1E-462A-BB16-EDBD357B169B}" type="presOf" srcId="{9E969CDC-5286-48AE-BD7E-B30F8F2972F0}" destId="{060E8776-280A-4C21-B132-7B7492449CB9}" srcOrd="0" destOrd="0" presId="urn:microsoft.com/office/officeart/2005/8/layout/hierarchy1"/>
    <dgm:cxn modelId="{F093FE4A-98DB-48DE-AD89-45471DF9266C}" type="presOf" srcId="{0A1C7F5F-AF92-4B4D-9EDE-24C2A7D87F3B}" destId="{47CD97E6-1967-4294-9BCD-275B17D18095}" srcOrd="0" destOrd="0" presId="urn:microsoft.com/office/officeart/2005/8/layout/hierarchy1"/>
    <dgm:cxn modelId="{904EA633-24CA-403A-BC5F-F69ABBA3E6D3}" type="presOf" srcId="{8258E364-6DAF-4E32-8599-4BA5FAB8D2A8}" destId="{7EB5BA70-52A6-4E91-B98D-9530237B92B6}" srcOrd="0" destOrd="0" presId="urn:microsoft.com/office/officeart/2005/8/layout/hierarchy1"/>
    <dgm:cxn modelId="{031D6752-9DD6-4053-AD33-F1134CB12D84}" type="presOf" srcId="{A97F4DE6-CE95-4D49-AC23-0903CCDB33CD}" destId="{AD4047DC-20E6-46F5-AC28-E8BB0AC0355A}" srcOrd="0" destOrd="0" presId="urn:microsoft.com/office/officeart/2005/8/layout/hierarchy1"/>
    <dgm:cxn modelId="{3B188330-1B76-4CEB-8F32-A0330C704502}" srcId="{A97F4DE6-CE95-4D49-AC23-0903CCDB33CD}" destId="{27BC8A43-B5F0-4308-B036-E2F4757F50C4}" srcOrd="0" destOrd="0" parTransId="{353ED3D6-6E02-4572-8F21-9CC252152B53}" sibTransId="{158D6AC9-B7B3-4AEF-B5FC-E985777DB20B}"/>
    <dgm:cxn modelId="{4C2FED76-3078-41B8-9045-90358A2B6342}" srcId="{27BC8A43-B5F0-4308-B036-E2F4757F50C4}" destId="{43A53742-7C54-4D5C-A9C7-E8E4909D456E}" srcOrd="0" destOrd="0" parTransId="{485BEBC0-6F92-4C86-B8DB-662230EDD6B4}" sibTransId="{06C1E59E-DA8B-4C89-8DA0-1C91E5EFFF92}"/>
    <dgm:cxn modelId="{9CC446E9-E9C6-4CA7-87B5-FFFE779A352E}" type="presOf" srcId="{B53D5720-9440-4D70-85B8-8643860C0B5D}" destId="{3F9FFBC4-B481-44C9-86BF-985CC2513607}" srcOrd="0" destOrd="0" presId="urn:microsoft.com/office/officeart/2005/8/layout/hierarchy1"/>
    <dgm:cxn modelId="{C53B87E8-9ABA-4C26-99BD-5390D11FCA73}" type="presOf" srcId="{43A53742-7C54-4D5C-A9C7-E8E4909D456E}" destId="{8614E91F-1905-443F-8BB5-3CB776953863}" srcOrd="0" destOrd="0" presId="urn:microsoft.com/office/officeart/2005/8/layout/hierarchy1"/>
    <dgm:cxn modelId="{6C6F14F7-0FAD-457B-B380-046BFE628C95}" srcId="{A97F4DE6-CE95-4D49-AC23-0903CCDB33CD}" destId="{5F098486-1F99-4C7E-AACE-6373CA39D4CB}" srcOrd="1" destOrd="0" parTransId="{53E7FA3E-5C26-45F8-AA67-7498ADB6F792}" sibTransId="{3AF77FE1-9DBD-4CD2-9695-13C2ACB0DD7F}"/>
    <dgm:cxn modelId="{AA220FDE-1B59-4AF0-A013-E576C02CB509}" srcId="{43A53742-7C54-4D5C-A9C7-E8E4909D456E}" destId="{7D968E70-0CB0-428F-88CD-5CFCF52609C4}" srcOrd="0" destOrd="0" parTransId="{8258E364-6DAF-4E32-8599-4BA5FAB8D2A8}" sibTransId="{695F6708-CE0E-45B1-BC5B-D6B3BD1A6ED3}"/>
    <dgm:cxn modelId="{1C4BCD19-8FBF-4D3D-A777-02409C21800D}" type="presOf" srcId="{7D968E70-0CB0-428F-88CD-5CFCF52609C4}" destId="{2F036D21-23CE-4915-9342-56074AC8471E}" srcOrd="0" destOrd="0" presId="urn:microsoft.com/office/officeart/2005/8/layout/hierarchy1"/>
    <dgm:cxn modelId="{013AD3F9-7311-4631-96B0-25181268CF31}" type="presOf" srcId="{485BEBC0-6F92-4C86-B8DB-662230EDD6B4}" destId="{DC78392F-BC6C-4EDB-A29B-FBB98E1E6BD1}" srcOrd="0" destOrd="0" presId="urn:microsoft.com/office/officeart/2005/8/layout/hierarchy1"/>
    <dgm:cxn modelId="{D5F669B7-83D9-4050-AEFF-792C233CD0BE}" type="presOf" srcId="{8921B321-EF6F-4B19-8C1E-97EE59E070C6}" destId="{5816EDCE-C4A8-4BF7-A07C-3B9E5BFCFC98}" srcOrd="0" destOrd="0" presId="urn:microsoft.com/office/officeart/2005/8/layout/hierarchy1"/>
    <dgm:cxn modelId="{A62D73F7-7A26-4F9F-BD17-D207DCF215A7}" type="presOf" srcId="{27BC8A43-B5F0-4308-B036-E2F4757F50C4}" destId="{7A490A99-2888-4714-BE94-C68708414FF5}" srcOrd="0" destOrd="0" presId="urn:microsoft.com/office/officeart/2005/8/layout/hierarchy1"/>
    <dgm:cxn modelId="{D2709865-4C48-4E36-A861-DFE6EBBD44FC}" type="presOf" srcId="{B08299FA-394B-447A-A3B8-F7E94C9D9BCF}" destId="{90F913AA-D523-4350-B714-597B79680CBE}" srcOrd="0" destOrd="0" presId="urn:microsoft.com/office/officeart/2005/8/layout/hierarchy1"/>
    <dgm:cxn modelId="{506B1BFC-7955-48D1-A4C8-3924845192DF}" type="presOf" srcId="{5F098486-1F99-4C7E-AACE-6373CA39D4CB}" destId="{0A522D6D-A915-4417-8967-B02F875E1EAA}" srcOrd="0" destOrd="0" presId="urn:microsoft.com/office/officeart/2005/8/layout/hierarchy1"/>
    <dgm:cxn modelId="{52007C36-700F-4088-8A85-03DB2FC22DF1}" srcId="{43A53742-7C54-4D5C-A9C7-E8E4909D456E}" destId="{9E969CDC-5286-48AE-BD7E-B30F8F2972F0}" srcOrd="1" destOrd="0" parTransId="{B08299FA-394B-447A-A3B8-F7E94C9D9BCF}" sibTransId="{5DF39B1C-E3BD-447C-B2B6-2EC4817766A8}"/>
    <dgm:cxn modelId="{6BEB7B03-8A18-4441-A295-26D1CC17C34C}" srcId="{43A53742-7C54-4D5C-A9C7-E8E4909D456E}" destId="{B53D5720-9440-4D70-85B8-8643860C0B5D}" srcOrd="2" destOrd="0" parTransId="{8921B321-EF6F-4B19-8C1E-97EE59E070C6}" sibTransId="{A04475C4-CD41-4B4A-AE31-5C28CA91AED6}"/>
    <dgm:cxn modelId="{AA7790C7-BFA4-48F1-9177-7E35C34A1284}" type="presOf" srcId="{C756E1CA-3469-48E0-97BF-B5FD258818CB}" destId="{58C115FF-2017-46EC-B44C-5D8BBC2EB541}" srcOrd="0" destOrd="0" presId="urn:microsoft.com/office/officeart/2005/8/layout/hierarchy1"/>
    <dgm:cxn modelId="{086DC6E8-75E6-44D6-A55B-6FEC7E5DA375}" type="presParOf" srcId="{AD4047DC-20E6-46F5-AC28-E8BB0AC0355A}" destId="{FC92694F-BF04-462F-AA4B-6C6C72F07DC9}" srcOrd="0" destOrd="0" presId="urn:microsoft.com/office/officeart/2005/8/layout/hierarchy1"/>
    <dgm:cxn modelId="{A8DC1AE1-14CE-41F2-A872-3C815AE3365E}" type="presParOf" srcId="{FC92694F-BF04-462F-AA4B-6C6C72F07DC9}" destId="{E8D2BE3E-BC0F-4BC8-A4C1-BE4370D26B5A}" srcOrd="0" destOrd="0" presId="urn:microsoft.com/office/officeart/2005/8/layout/hierarchy1"/>
    <dgm:cxn modelId="{2B2228EE-6BB7-4A6A-BEBF-7F9F96D8C067}" type="presParOf" srcId="{E8D2BE3E-BC0F-4BC8-A4C1-BE4370D26B5A}" destId="{8B351F63-184A-4A07-BAB1-1872797A373E}" srcOrd="0" destOrd="0" presId="urn:microsoft.com/office/officeart/2005/8/layout/hierarchy1"/>
    <dgm:cxn modelId="{2DD39249-DB4C-4E1D-BA1E-801CA034690E}" type="presParOf" srcId="{E8D2BE3E-BC0F-4BC8-A4C1-BE4370D26B5A}" destId="{7A490A99-2888-4714-BE94-C68708414FF5}" srcOrd="1" destOrd="0" presId="urn:microsoft.com/office/officeart/2005/8/layout/hierarchy1"/>
    <dgm:cxn modelId="{D8F389AF-84BD-42E3-B137-C30513B9B76A}" type="presParOf" srcId="{FC92694F-BF04-462F-AA4B-6C6C72F07DC9}" destId="{AA19BD29-6C38-44A6-8DAB-75BB6BB75F54}" srcOrd="1" destOrd="0" presId="urn:microsoft.com/office/officeart/2005/8/layout/hierarchy1"/>
    <dgm:cxn modelId="{A855DA97-6D9B-479E-91E5-EE895CB21CFB}" type="presParOf" srcId="{AA19BD29-6C38-44A6-8DAB-75BB6BB75F54}" destId="{DC78392F-BC6C-4EDB-A29B-FBB98E1E6BD1}" srcOrd="0" destOrd="0" presId="urn:microsoft.com/office/officeart/2005/8/layout/hierarchy1"/>
    <dgm:cxn modelId="{97F8D7F3-A1B1-4FFB-BE1F-3F8D2391089A}" type="presParOf" srcId="{AA19BD29-6C38-44A6-8DAB-75BB6BB75F54}" destId="{4B183903-3A46-4EC9-8732-D078956EB63F}" srcOrd="1" destOrd="0" presId="urn:microsoft.com/office/officeart/2005/8/layout/hierarchy1"/>
    <dgm:cxn modelId="{588C3A83-2E69-417A-9E7C-2B63E6CD5153}" type="presParOf" srcId="{4B183903-3A46-4EC9-8732-D078956EB63F}" destId="{02D173CA-A9CC-4148-83F3-2890C81D5BCD}" srcOrd="0" destOrd="0" presId="urn:microsoft.com/office/officeart/2005/8/layout/hierarchy1"/>
    <dgm:cxn modelId="{BF1194A1-F83C-4D6B-8411-69522241DC43}" type="presParOf" srcId="{02D173CA-A9CC-4148-83F3-2890C81D5BCD}" destId="{F27A8973-EE30-4C48-883D-69B16AFDB588}" srcOrd="0" destOrd="0" presId="urn:microsoft.com/office/officeart/2005/8/layout/hierarchy1"/>
    <dgm:cxn modelId="{70DEFC03-DF2B-490D-88DB-90A50B92305C}" type="presParOf" srcId="{02D173CA-A9CC-4148-83F3-2890C81D5BCD}" destId="{8614E91F-1905-443F-8BB5-3CB776953863}" srcOrd="1" destOrd="0" presId="urn:microsoft.com/office/officeart/2005/8/layout/hierarchy1"/>
    <dgm:cxn modelId="{1F628AA1-0DA4-4E7F-B857-04948BF6DB13}" type="presParOf" srcId="{4B183903-3A46-4EC9-8732-D078956EB63F}" destId="{17DCAC20-B5F0-4DFE-9ED8-BA6317E94656}" srcOrd="1" destOrd="0" presId="urn:microsoft.com/office/officeart/2005/8/layout/hierarchy1"/>
    <dgm:cxn modelId="{299A7AB6-FEFC-4366-AE14-6F8DA059729D}" type="presParOf" srcId="{17DCAC20-B5F0-4DFE-9ED8-BA6317E94656}" destId="{7EB5BA70-52A6-4E91-B98D-9530237B92B6}" srcOrd="0" destOrd="0" presId="urn:microsoft.com/office/officeart/2005/8/layout/hierarchy1"/>
    <dgm:cxn modelId="{755C619A-A503-4C29-B159-D75FCCB521A2}" type="presParOf" srcId="{17DCAC20-B5F0-4DFE-9ED8-BA6317E94656}" destId="{FC259030-FCF7-49DD-93BB-F3BEA84CBDAD}" srcOrd="1" destOrd="0" presId="urn:microsoft.com/office/officeart/2005/8/layout/hierarchy1"/>
    <dgm:cxn modelId="{40C5B8AC-1D3D-4DD1-8F2F-C25036C1A902}" type="presParOf" srcId="{FC259030-FCF7-49DD-93BB-F3BEA84CBDAD}" destId="{92C1A563-A4CC-4ECD-8EE7-EE2DABDD2B03}" srcOrd="0" destOrd="0" presId="urn:microsoft.com/office/officeart/2005/8/layout/hierarchy1"/>
    <dgm:cxn modelId="{34DF8F27-89FD-43FD-9E8D-DEAA89E9C3F0}" type="presParOf" srcId="{92C1A563-A4CC-4ECD-8EE7-EE2DABDD2B03}" destId="{15C7DE77-6D30-4AE4-A759-20671ACA022E}" srcOrd="0" destOrd="0" presId="urn:microsoft.com/office/officeart/2005/8/layout/hierarchy1"/>
    <dgm:cxn modelId="{89989019-9CB8-4F6C-96A9-5D20EDE5ED4E}" type="presParOf" srcId="{92C1A563-A4CC-4ECD-8EE7-EE2DABDD2B03}" destId="{2F036D21-23CE-4915-9342-56074AC8471E}" srcOrd="1" destOrd="0" presId="urn:microsoft.com/office/officeart/2005/8/layout/hierarchy1"/>
    <dgm:cxn modelId="{87D542D4-3F60-4A85-94A1-745C61CC4600}" type="presParOf" srcId="{FC259030-FCF7-49DD-93BB-F3BEA84CBDAD}" destId="{8AAE5C4F-DF8B-457F-9C70-0B23231B325A}" srcOrd="1" destOrd="0" presId="urn:microsoft.com/office/officeart/2005/8/layout/hierarchy1"/>
    <dgm:cxn modelId="{3A45594F-7D40-44E4-AB9C-F8C56B769605}" type="presParOf" srcId="{17DCAC20-B5F0-4DFE-9ED8-BA6317E94656}" destId="{90F913AA-D523-4350-B714-597B79680CBE}" srcOrd="2" destOrd="0" presId="urn:microsoft.com/office/officeart/2005/8/layout/hierarchy1"/>
    <dgm:cxn modelId="{8D1BCB59-6BD2-4DD9-8460-3B311F81C742}" type="presParOf" srcId="{17DCAC20-B5F0-4DFE-9ED8-BA6317E94656}" destId="{11FDDC4A-B680-4709-84EC-F2E8329BF324}" srcOrd="3" destOrd="0" presId="urn:microsoft.com/office/officeart/2005/8/layout/hierarchy1"/>
    <dgm:cxn modelId="{3B009470-D623-436C-847A-322467C3527C}" type="presParOf" srcId="{11FDDC4A-B680-4709-84EC-F2E8329BF324}" destId="{2CA19E94-B4D4-4B9D-8DC6-CB1520BED512}" srcOrd="0" destOrd="0" presId="urn:microsoft.com/office/officeart/2005/8/layout/hierarchy1"/>
    <dgm:cxn modelId="{CFA7F89E-BF3D-4C0D-9662-3BE00161F0E6}" type="presParOf" srcId="{2CA19E94-B4D4-4B9D-8DC6-CB1520BED512}" destId="{65DB9A32-9F2F-4983-91FB-599A0A94D8B3}" srcOrd="0" destOrd="0" presId="urn:microsoft.com/office/officeart/2005/8/layout/hierarchy1"/>
    <dgm:cxn modelId="{5E63ED6D-80FB-4904-9C77-E260B002D5BC}" type="presParOf" srcId="{2CA19E94-B4D4-4B9D-8DC6-CB1520BED512}" destId="{060E8776-280A-4C21-B132-7B7492449CB9}" srcOrd="1" destOrd="0" presId="urn:microsoft.com/office/officeart/2005/8/layout/hierarchy1"/>
    <dgm:cxn modelId="{76E3498C-9226-479B-9DFE-1E385E2DA8B4}" type="presParOf" srcId="{11FDDC4A-B680-4709-84EC-F2E8329BF324}" destId="{6074DB06-55BF-45F7-B65D-8F32246E8020}" srcOrd="1" destOrd="0" presId="urn:microsoft.com/office/officeart/2005/8/layout/hierarchy1"/>
    <dgm:cxn modelId="{D237A772-596D-449F-AC91-A92AAD3315FB}" type="presParOf" srcId="{17DCAC20-B5F0-4DFE-9ED8-BA6317E94656}" destId="{5816EDCE-C4A8-4BF7-A07C-3B9E5BFCFC98}" srcOrd="4" destOrd="0" presId="urn:microsoft.com/office/officeart/2005/8/layout/hierarchy1"/>
    <dgm:cxn modelId="{5B70E6B9-779F-4033-9D4B-4B62A47651FF}" type="presParOf" srcId="{17DCAC20-B5F0-4DFE-9ED8-BA6317E94656}" destId="{9E0810B4-44BB-41DF-AFE4-4380B8B5C913}" srcOrd="5" destOrd="0" presId="urn:microsoft.com/office/officeart/2005/8/layout/hierarchy1"/>
    <dgm:cxn modelId="{CB35F639-232D-4253-99BF-D54B60DF1EA4}" type="presParOf" srcId="{9E0810B4-44BB-41DF-AFE4-4380B8B5C913}" destId="{E1F9EE75-5C18-4482-B040-9F3A306C7717}" srcOrd="0" destOrd="0" presId="urn:microsoft.com/office/officeart/2005/8/layout/hierarchy1"/>
    <dgm:cxn modelId="{F07947A0-B507-46C3-8FFA-6B32583242ED}" type="presParOf" srcId="{E1F9EE75-5C18-4482-B040-9F3A306C7717}" destId="{2F968EB2-8DF7-4324-8D1B-77FF3A4E1AA0}" srcOrd="0" destOrd="0" presId="urn:microsoft.com/office/officeart/2005/8/layout/hierarchy1"/>
    <dgm:cxn modelId="{1B669CE6-2BD4-4097-AB0D-DD03A1D4F920}" type="presParOf" srcId="{E1F9EE75-5C18-4482-B040-9F3A306C7717}" destId="{3F9FFBC4-B481-44C9-86BF-985CC2513607}" srcOrd="1" destOrd="0" presId="urn:microsoft.com/office/officeart/2005/8/layout/hierarchy1"/>
    <dgm:cxn modelId="{7CD71EC6-5A3E-434D-9975-3E2EEE376CF1}" type="presParOf" srcId="{9E0810B4-44BB-41DF-AFE4-4380B8B5C913}" destId="{4CB46DDC-76C1-4B81-8AB7-716FD4FED8CF}" srcOrd="1" destOrd="0" presId="urn:microsoft.com/office/officeart/2005/8/layout/hierarchy1"/>
    <dgm:cxn modelId="{A7E3B2FC-F5A3-4B8C-8AF9-8B8172B74F6F}" type="presParOf" srcId="{AD4047DC-20E6-46F5-AC28-E8BB0AC0355A}" destId="{5AFBCB73-4E69-454E-BB57-B2A5778379F1}" srcOrd="1" destOrd="0" presId="urn:microsoft.com/office/officeart/2005/8/layout/hierarchy1"/>
    <dgm:cxn modelId="{15D16AEB-CD23-42E8-9697-71CB71772818}" type="presParOf" srcId="{5AFBCB73-4E69-454E-BB57-B2A5778379F1}" destId="{D8D0DBAD-A23F-4831-B73A-A616749E4AA1}" srcOrd="0" destOrd="0" presId="urn:microsoft.com/office/officeart/2005/8/layout/hierarchy1"/>
    <dgm:cxn modelId="{AB0128BC-D53A-4545-85CA-352D5114AF86}" type="presParOf" srcId="{D8D0DBAD-A23F-4831-B73A-A616749E4AA1}" destId="{06304297-18C9-469B-AE1E-DE6DEB4AD3F0}" srcOrd="0" destOrd="0" presId="urn:microsoft.com/office/officeart/2005/8/layout/hierarchy1"/>
    <dgm:cxn modelId="{3DA193E0-9F84-428C-9D90-0D433EA92073}" type="presParOf" srcId="{D8D0DBAD-A23F-4831-B73A-A616749E4AA1}" destId="{0A522D6D-A915-4417-8967-B02F875E1EAA}" srcOrd="1" destOrd="0" presId="urn:microsoft.com/office/officeart/2005/8/layout/hierarchy1"/>
    <dgm:cxn modelId="{34E1FC0D-7719-438C-B5A3-7BC9B46B7EE5}" type="presParOf" srcId="{5AFBCB73-4E69-454E-BB57-B2A5778379F1}" destId="{C44F4325-EE0C-422A-9D9D-48661B81D9DB}" srcOrd="1" destOrd="0" presId="urn:microsoft.com/office/officeart/2005/8/layout/hierarchy1"/>
    <dgm:cxn modelId="{F61DA829-0FDF-4851-8A33-9F4B0CC81241}" type="presParOf" srcId="{C44F4325-EE0C-422A-9D9D-48661B81D9DB}" destId="{47CD97E6-1967-4294-9BCD-275B17D18095}" srcOrd="0" destOrd="0" presId="urn:microsoft.com/office/officeart/2005/8/layout/hierarchy1"/>
    <dgm:cxn modelId="{48EB5A62-9878-4D97-9629-FA081F539FC4}" type="presParOf" srcId="{C44F4325-EE0C-422A-9D9D-48661B81D9DB}" destId="{18B43231-AFBB-493C-BC00-961849252023}" srcOrd="1" destOrd="0" presId="urn:microsoft.com/office/officeart/2005/8/layout/hierarchy1"/>
    <dgm:cxn modelId="{7FB2406B-04A4-49E1-A5D6-99C0AAF39107}" type="presParOf" srcId="{18B43231-AFBB-493C-BC00-961849252023}" destId="{E304E6F1-C0B4-424D-9531-6CD503D850AF}" srcOrd="0" destOrd="0" presId="urn:microsoft.com/office/officeart/2005/8/layout/hierarchy1"/>
    <dgm:cxn modelId="{018BA299-56D3-4117-80AF-896B1CF4526E}" type="presParOf" srcId="{E304E6F1-C0B4-424D-9531-6CD503D850AF}" destId="{D9CA820A-49A3-4AC1-AAA8-87F34C7DDDC6}" srcOrd="0" destOrd="0" presId="urn:microsoft.com/office/officeart/2005/8/layout/hierarchy1"/>
    <dgm:cxn modelId="{4F417914-ADFA-4855-AC7C-0D513BC7EC68}" type="presParOf" srcId="{E304E6F1-C0B4-424D-9531-6CD503D850AF}" destId="{58C115FF-2017-46EC-B44C-5D8BBC2EB541}" srcOrd="1" destOrd="0" presId="urn:microsoft.com/office/officeart/2005/8/layout/hierarchy1"/>
    <dgm:cxn modelId="{2BA81F93-DA33-4597-B497-713131389ABC}" type="presParOf" srcId="{18B43231-AFBB-493C-BC00-961849252023}" destId="{F7DEF808-E063-4F3C-AC81-C0C08B33A7D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776AD7-B5C0-438D-AB32-DE43BC4806B5}" type="doc">
      <dgm:prSet loTypeId="urn:microsoft.com/office/officeart/2005/8/layout/arrow6" loCatId="relationship" qsTypeId="urn:microsoft.com/office/officeart/2005/8/quickstyle/simple1" qsCatId="simple" csTypeId="urn:microsoft.com/office/officeart/2005/8/colors/colorful2" csCatId="colorful" phldr="1"/>
      <dgm:spPr/>
      <dgm:t>
        <a:bodyPr/>
        <a:lstStyle/>
        <a:p>
          <a:endParaRPr lang="en-US"/>
        </a:p>
      </dgm:t>
    </dgm:pt>
    <dgm:pt modelId="{82D37BD6-B88F-4452-AF62-7FCFA113B52F}">
      <dgm:prSet phldrT="[Text]"/>
      <dgm:spPr/>
      <dgm:t>
        <a:bodyPr/>
        <a:lstStyle/>
        <a:p>
          <a:r>
            <a:rPr lang="en-US" dirty="0" smtClean="0"/>
            <a:t>Challenges</a:t>
          </a:r>
          <a:endParaRPr lang="en-US" dirty="0"/>
        </a:p>
      </dgm:t>
    </dgm:pt>
    <dgm:pt modelId="{4385BD18-4CED-428E-9E33-648A11CFCCFC}" type="parTrans" cxnId="{CD6CAA06-71AE-4DE9-9B32-C52DC4FEA236}">
      <dgm:prSet/>
      <dgm:spPr/>
      <dgm:t>
        <a:bodyPr/>
        <a:lstStyle/>
        <a:p>
          <a:endParaRPr lang="en-US"/>
        </a:p>
      </dgm:t>
    </dgm:pt>
    <dgm:pt modelId="{5403D1BD-DFD2-47EB-B7B6-853B567886D1}" type="sibTrans" cxnId="{CD6CAA06-71AE-4DE9-9B32-C52DC4FEA236}">
      <dgm:prSet/>
      <dgm:spPr/>
      <dgm:t>
        <a:bodyPr/>
        <a:lstStyle/>
        <a:p>
          <a:endParaRPr lang="en-US"/>
        </a:p>
      </dgm:t>
    </dgm:pt>
    <dgm:pt modelId="{9A3FDB0B-4697-4EE4-9401-279C96952A6C}" type="pres">
      <dgm:prSet presAssocID="{88776AD7-B5C0-438D-AB32-DE43BC4806B5}" presName="compositeShape" presStyleCnt="0">
        <dgm:presLayoutVars>
          <dgm:chMax val="2"/>
          <dgm:dir/>
          <dgm:resizeHandles val="exact"/>
        </dgm:presLayoutVars>
      </dgm:prSet>
      <dgm:spPr/>
      <dgm:t>
        <a:bodyPr/>
        <a:lstStyle/>
        <a:p>
          <a:endParaRPr lang="en-US"/>
        </a:p>
      </dgm:t>
    </dgm:pt>
    <dgm:pt modelId="{0A734E4C-05FC-4C83-A2B2-D00081FD7EEA}" type="pres">
      <dgm:prSet presAssocID="{88776AD7-B5C0-438D-AB32-DE43BC4806B5}" presName="ribbon" presStyleLbl="node1" presStyleIdx="0" presStyleCnt="1" custAng="20996749" custScaleX="49784" custScaleY="50000" custLinFactNeighborX="90203" custLinFactNeighborY="8501"/>
      <dgm:spPr/>
    </dgm:pt>
    <dgm:pt modelId="{DD433EB6-8BAE-4337-895B-3AE09374E898}" type="pres">
      <dgm:prSet presAssocID="{88776AD7-B5C0-438D-AB32-DE43BC4806B5}" presName="leftArrowText" presStyleLbl="node1" presStyleIdx="0" presStyleCnt="1" custAng="21160694" custScaleX="74242" custScaleY="82143" custLinFactX="77118" custLinFactNeighborX="100000" custLinFactNeighborY="31812">
        <dgm:presLayoutVars>
          <dgm:chMax val="0"/>
          <dgm:bulletEnabled val="1"/>
        </dgm:presLayoutVars>
      </dgm:prSet>
      <dgm:spPr/>
      <dgm:t>
        <a:bodyPr/>
        <a:lstStyle/>
        <a:p>
          <a:endParaRPr lang="en-US"/>
        </a:p>
      </dgm:t>
    </dgm:pt>
    <dgm:pt modelId="{258BC1D3-128E-4DC3-9E6C-EC008E955AD6}" type="pres">
      <dgm:prSet presAssocID="{88776AD7-B5C0-438D-AB32-DE43BC4806B5}" presName="rightArrowText" presStyleLbl="node1" presStyleIdx="0" presStyleCnt="1">
        <dgm:presLayoutVars>
          <dgm:chMax val="0"/>
          <dgm:bulletEnabled val="1"/>
        </dgm:presLayoutVars>
      </dgm:prSet>
      <dgm:spPr/>
      <dgm:t>
        <a:bodyPr/>
        <a:lstStyle/>
        <a:p>
          <a:endParaRPr lang="en-US"/>
        </a:p>
      </dgm:t>
    </dgm:pt>
  </dgm:ptLst>
  <dgm:cxnLst>
    <dgm:cxn modelId="{CD6CAA06-71AE-4DE9-9B32-C52DC4FEA236}" srcId="{88776AD7-B5C0-438D-AB32-DE43BC4806B5}" destId="{82D37BD6-B88F-4452-AF62-7FCFA113B52F}" srcOrd="0" destOrd="0" parTransId="{4385BD18-4CED-428E-9E33-648A11CFCCFC}" sibTransId="{5403D1BD-DFD2-47EB-B7B6-853B567886D1}"/>
    <dgm:cxn modelId="{D9F64A83-B22A-446E-B198-AC1939221270}" type="presOf" srcId="{88776AD7-B5C0-438D-AB32-DE43BC4806B5}" destId="{9A3FDB0B-4697-4EE4-9401-279C96952A6C}" srcOrd="0" destOrd="0" presId="urn:microsoft.com/office/officeart/2005/8/layout/arrow6"/>
    <dgm:cxn modelId="{F4E5F157-BCDD-4363-B731-C5D007926E15}" type="presOf" srcId="{82D37BD6-B88F-4452-AF62-7FCFA113B52F}" destId="{DD433EB6-8BAE-4337-895B-3AE09374E898}" srcOrd="0" destOrd="0" presId="urn:microsoft.com/office/officeart/2005/8/layout/arrow6"/>
    <dgm:cxn modelId="{5DDA00A7-6D86-429B-8CBE-2148B1F84F6C}" type="presParOf" srcId="{9A3FDB0B-4697-4EE4-9401-279C96952A6C}" destId="{0A734E4C-05FC-4C83-A2B2-D00081FD7EEA}" srcOrd="0" destOrd="0" presId="urn:microsoft.com/office/officeart/2005/8/layout/arrow6"/>
    <dgm:cxn modelId="{7755517A-639E-4088-901C-85CFC482A942}" type="presParOf" srcId="{9A3FDB0B-4697-4EE4-9401-279C96952A6C}" destId="{DD433EB6-8BAE-4337-895B-3AE09374E898}" srcOrd="1" destOrd="0" presId="urn:microsoft.com/office/officeart/2005/8/layout/arrow6"/>
    <dgm:cxn modelId="{0F441EE8-8317-4958-8D52-B54A27A9027C}" type="presParOf" srcId="{9A3FDB0B-4697-4EE4-9401-279C96952A6C}" destId="{258BC1D3-128E-4DC3-9E6C-EC008E955AD6}" srcOrd="2" destOrd="0" presId="urn:microsoft.com/office/officeart/2005/8/layout/arrow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F7B5AB-9AC0-442A-9707-32100933A337}" type="doc">
      <dgm:prSet loTypeId="urn:microsoft.com/office/officeart/2005/8/layout/vList6" loCatId="list" qsTypeId="urn:microsoft.com/office/officeart/2009/2/quickstyle/3d8" qsCatId="3D" csTypeId="urn:microsoft.com/office/officeart/2005/8/colors/accent2_1" csCatId="accent2" phldr="1"/>
      <dgm:spPr/>
      <dgm:t>
        <a:bodyPr/>
        <a:lstStyle/>
        <a:p>
          <a:endParaRPr lang="en-US"/>
        </a:p>
      </dgm:t>
    </dgm:pt>
    <dgm:pt modelId="{74E868BF-42B8-40CD-8877-DD297F8B0334}">
      <dgm:prSet phldrT="[Text]" custT="1"/>
      <dgm:spPr/>
      <dgm:t>
        <a:bodyPr/>
        <a:lstStyle/>
        <a:p>
          <a:r>
            <a:rPr lang="en-US" sz="2800" dirty="0" smtClean="0"/>
            <a:t>Semi structured text</a:t>
          </a:r>
          <a:endParaRPr lang="en-US" sz="2800" dirty="0"/>
        </a:p>
      </dgm:t>
    </dgm:pt>
    <dgm:pt modelId="{89EE989A-1583-4239-AF3C-6A53335EE782}" type="parTrans" cxnId="{4C8BBE18-0CCF-4571-9F05-67CA1D5B9940}">
      <dgm:prSet/>
      <dgm:spPr/>
      <dgm:t>
        <a:bodyPr/>
        <a:lstStyle/>
        <a:p>
          <a:endParaRPr lang="en-US" sz="2400"/>
        </a:p>
      </dgm:t>
    </dgm:pt>
    <dgm:pt modelId="{D665415D-2569-415C-8CA1-6E7F53F48BBF}" type="sibTrans" cxnId="{4C8BBE18-0CCF-4571-9F05-67CA1D5B9940}">
      <dgm:prSet/>
      <dgm:spPr/>
      <dgm:t>
        <a:bodyPr/>
        <a:lstStyle/>
        <a:p>
          <a:endParaRPr lang="en-US" sz="2400"/>
        </a:p>
      </dgm:t>
    </dgm:pt>
    <dgm:pt modelId="{02CBC172-933F-4425-8F04-5BFAC1ACB8AE}">
      <dgm:prSet phldrT="[Text]" custT="1"/>
      <dgm:spPr/>
      <dgm:t>
        <a:bodyPr/>
        <a:lstStyle/>
        <a:p>
          <a:r>
            <a:rPr lang="en-US" sz="2400" dirty="0" smtClean="0"/>
            <a:t>Slot: Value            pain scale: 7</a:t>
          </a:r>
          <a:endParaRPr lang="en-US" sz="2400" dirty="0"/>
        </a:p>
      </dgm:t>
    </dgm:pt>
    <dgm:pt modelId="{FA85FB1F-4419-444F-AB65-0B01C9CF8FD3}" type="parTrans" cxnId="{7AB80838-BB42-4EF7-BD52-1334639CAAB6}">
      <dgm:prSet/>
      <dgm:spPr/>
      <dgm:t>
        <a:bodyPr/>
        <a:lstStyle/>
        <a:p>
          <a:endParaRPr lang="en-US" sz="2400"/>
        </a:p>
      </dgm:t>
    </dgm:pt>
    <dgm:pt modelId="{D79FA96C-C16B-481D-B0B0-979FF25E3F22}" type="sibTrans" cxnId="{7AB80838-BB42-4EF7-BD52-1334639CAAB6}">
      <dgm:prSet/>
      <dgm:spPr/>
      <dgm:t>
        <a:bodyPr/>
        <a:lstStyle/>
        <a:p>
          <a:endParaRPr lang="en-US" sz="2400"/>
        </a:p>
      </dgm:t>
    </dgm:pt>
    <dgm:pt modelId="{4B04DEFC-60F1-49F4-810A-4C8BDA032CA8}">
      <dgm:prSet phldrT="[Text]" custT="1"/>
      <dgm:spPr/>
      <dgm:t>
        <a:bodyPr/>
        <a:lstStyle/>
        <a:p>
          <a:r>
            <a:rPr lang="en-US" sz="3200" dirty="0" smtClean="0"/>
            <a:t>Contextual statements</a:t>
          </a:r>
          <a:endParaRPr lang="en-US" sz="3200" dirty="0"/>
        </a:p>
      </dgm:t>
    </dgm:pt>
    <dgm:pt modelId="{8DD1624B-305D-4EC2-8CB0-3368E6122BAF}" type="parTrans" cxnId="{E7BA2351-49E4-4F72-AB1C-90C58A6370FE}">
      <dgm:prSet/>
      <dgm:spPr/>
      <dgm:t>
        <a:bodyPr/>
        <a:lstStyle/>
        <a:p>
          <a:endParaRPr lang="en-US" sz="2400"/>
        </a:p>
      </dgm:t>
    </dgm:pt>
    <dgm:pt modelId="{B9BF66A0-4324-4515-8460-200956849238}" type="sibTrans" cxnId="{E7BA2351-49E4-4F72-AB1C-90C58A6370FE}">
      <dgm:prSet/>
      <dgm:spPr/>
      <dgm:t>
        <a:bodyPr/>
        <a:lstStyle/>
        <a:p>
          <a:endParaRPr lang="en-US" sz="2400"/>
        </a:p>
      </dgm:t>
    </dgm:pt>
    <dgm:pt modelId="{AB6D3FFF-9F22-41B6-B453-A8905FD2789E}">
      <dgm:prSet phldrT="[Text]" custT="1"/>
      <dgm:spPr/>
      <dgm:t>
        <a:bodyPr/>
        <a:lstStyle/>
        <a:p>
          <a:r>
            <a:rPr lang="en-US" sz="2400" dirty="0" smtClean="0"/>
            <a:t>About the patient  brother had mi</a:t>
          </a:r>
          <a:endParaRPr lang="en-US" sz="2400" dirty="0"/>
        </a:p>
      </dgm:t>
    </dgm:pt>
    <dgm:pt modelId="{BE08EBC8-FB5E-4248-89DE-E6FD68C54D43}" type="parTrans" cxnId="{9F0E6785-E145-477E-A689-3C8668FADD63}">
      <dgm:prSet/>
      <dgm:spPr/>
      <dgm:t>
        <a:bodyPr/>
        <a:lstStyle/>
        <a:p>
          <a:endParaRPr lang="en-US" sz="2400"/>
        </a:p>
      </dgm:t>
    </dgm:pt>
    <dgm:pt modelId="{CC2B64A0-287A-40EC-BB1B-F754074A5839}" type="sibTrans" cxnId="{9F0E6785-E145-477E-A689-3C8668FADD63}">
      <dgm:prSet/>
      <dgm:spPr/>
      <dgm:t>
        <a:bodyPr/>
        <a:lstStyle/>
        <a:p>
          <a:endParaRPr lang="en-US" sz="2400"/>
        </a:p>
      </dgm:t>
    </dgm:pt>
    <dgm:pt modelId="{870D3346-C5F9-4751-9027-94E2EB5BCB65}">
      <dgm:prSet phldrT="[Text]" custT="1"/>
      <dgm:spPr/>
      <dgm:t>
        <a:bodyPr/>
        <a:lstStyle/>
        <a:p>
          <a:r>
            <a:rPr lang="en-US" sz="2400" dirty="0" smtClean="0"/>
            <a:t>History of                 h/o sob</a:t>
          </a:r>
          <a:endParaRPr lang="en-US" sz="2400" dirty="0"/>
        </a:p>
      </dgm:t>
    </dgm:pt>
    <dgm:pt modelId="{F3C91578-7CD3-4EFF-9543-14153508ED42}" type="parTrans" cxnId="{E705B891-E60C-4203-B088-2BC3B601546B}">
      <dgm:prSet/>
      <dgm:spPr/>
      <dgm:t>
        <a:bodyPr/>
        <a:lstStyle/>
        <a:p>
          <a:endParaRPr lang="en-US" sz="2400"/>
        </a:p>
      </dgm:t>
    </dgm:pt>
    <dgm:pt modelId="{77E28C24-A41C-42F2-9F1E-8EC0891C7CF0}" type="sibTrans" cxnId="{E705B891-E60C-4203-B088-2BC3B601546B}">
      <dgm:prSet/>
      <dgm:spPr/>
      <dgm:t>
        <a:bodyPr/>
        <a:lstStyle/>
        <a:p>
          <a:endParaRPr lang="en-US" sz="2400"/>
        </a:p>
      </dgm:t>
    </dgm:pt>
    <dgm:pt modelId="{F2033C9A-4249-49B3-B1BC-9B6D95F1CD82}">
      <dgm:prSet phldrT="[Text]" custT="1"/>
      <dgm:spPr/>
      <dgm:t>
        <a:bodyPr/>
        <a:lstStyle/>
        <a:p>
          <a:r>
            <a:rPr lang="en-US" sz="2400" dirty="0" smtClean="0"/>
            <a:t>Questions             Have you had …</a:t>
          </a:r>
          <a:endParaRPr lang="en-US" sz="2400" dirty="0"/>
        </a:p>
      </dgm:t>
    </dgm:pt>
    <dgm:pt modelId="{AB7D0DAF-2624-4BFA-BEC6-FE6F9BBE18CE}" type="parTrans" cxnId="{FB398486-3980-48B4-B411-D7BD0B4A42A5}">
      <dgm:prSet/>
      <dgm:spPr/>
      <dgm:t>
        <a:bodyPr/>
        <a:lstStyle/>
        <a:p>
          <a:endParaRPr lang="en-US" sz="2400"/>
        </a:p>
      </dgm:t>
    </dgm:pt>
    <dgm:pt modelId="{AD7934B4-C684-45E8-AD59-2ACE8A10BFA7}" type="sibTrans" cxnId="{FB398486-3980-48B4-B411-D7BD0B4A42A5}">
      <dgm:prSet/>
      <dgm:spPr/>
      <dgm:t>
        <a:bodyPr/>
        <a:lstStyle/>
        <a:p>
          <a:endParaRPr lang="en-US" sz="2400"/>
        </a:p>
      </dgm:t>
    </dgm:pt>
    <dgm:pt modelId="{2CB1F32D-986E-4DEE-9551-47850E91B996}">
      <dgm:prSet phldrT="[Text]" custT="1"/>
      <dgm:spPr/>
      <dgm:t>
        <a:bodyPr/>
        <a:lstStyle/>
        <a:p>
          <a:r>
            <a:rPr lang="en-US" sz="2400" dirty="0" smtClean="0"/>
            <a:t>Fill in the blank    Days sick ___</a:t>
          </a:r>
          <a:endParaRPr lang="en-US" sz="2400" dirty="0"/>
        </a:p>
      </dgm:t>
    </dgm:pt>
    <dgm:pt modelId="{880AF847-1773-434D-BF4F-0646BCC1B547}" type="parTrans" cxnId="{680557CC-3529-4CF4-A2D7-F66836EA76B4}">
      <dgm:prSet/>
      <dgm:spPr/>
      <dgm:t>
        <a:bodyPr/>
        <a:lstStyle/>
        <a:p>
          <a:endParaRPr lang="en-US" sz="2400"/>
        </a:p>
      </dgm:t>
    </dgm:pt>
    <dgm:pt modelId="{B5ED01F5-1948-4FEF-81F7-F8CADB43BA60}" type="sibTrans" cxnId="{680557CC-3529-4CF4-A2D7-F66836EA76B4}">
      <dgm:prSet/>
      <dgm:spPr/>
      <dgm:t>
        <a:bodyPr/>
        <a:lstStyle/>
        <a:p>
          <a:endParaRPr lang="en-US" sz="2400"/>
        </a:p>
      </dgm:t>
    </dgm:pt>
    <dgm:pt modelId="{CA5BA82F-5AFB-46D9-96CC-22C5209ED249}">
      <dgm:prSet phldrT="[Text]" custT="1"/>
      <dgm:spPr/>
      <dgm:t>
        <a:bodyPr/>
        <a:lstStyle/>
        <a:p>
          <a:r>
            <a:rPr lang="en-US" sz="2400" dirty="0" smtClean="0"/>
            <a:t>Hypothetical            May experience </a:t>
          </a:r>
          <a:endParaRPr lang="en-US" sz="2400" dirty="0"/>
        </a:p>
      </dgm:t>
    </dgm:pt>
    <dgm:pt modelId="{1BA7EF55-EED2-4396-94A3-57CC7FC13951}" type="parTrans" cxnId="{EC7FF52C-38C5-4A7F-9785-6631D3A35F7D}">
      <dgm:prSet/>
      <dgm:spPr/>
      <dgm:t>
        <a:bodyPr/>
        <a:lstStyle/>
        <a:p>
          <a:endParaRPr lang="en-US" sz="2400"/>
        </a:p>
      </dgm:t>
    </dgm:pt>
    <dgm:pt modelId="{2838ED3C-0952-4CAC-BF3A-59D3FDA05A18}" type="sibTrans" cxnId="{EC7FF52C-38C5-4A7F-9785-6631D3A35F7D}">
      <dgm:prSet/>
      <dgm:spPr/>
      <dgm:t>
        <a:bodyPr/>
        <a:lstStyle/>
        <a:p>
          <a:endParaRPr lang="en-US" sz="2400"/>
        </a:p>
      </dgm:t>
    </dgm:pt>
    <dgm:pt modelId="{E893C0BE-88CD-4B3B-85F9-67BBAB86BA1A}">
      <dgm:prSet phldrT="[Text]" custT="1"/>
      <dgm:spPr/>
      <dgm:t>
        <a:bodyPr/>
        <a:lstStyle/>
        <a:p>
          <a:r>
            <a:rPr lang="en-US" sz="2400" dirty="0" smtClean="0"/>
            <a:t>Conditional              </a:t>
          </a:r>
          <a:r>
            <a:rPr lang="en-US" sz="2400" dirty="0" err="1" smtClean="0"/>
            <a:t>p.r.n</a:t>
          </a:r>
          <a:r>
            <a:rPr lang="en-US" sz="2400" dirty="0" smtClean="0"/>
            <a:t>. pain</a:t>
          </a:r>
          <a:endParaRPr lang="en-US" sz="2400" dirty="0"/>
        </a:p>
      </dgm:t>
    </dgm:pt>
    <dgm:pt modelId="{901588A7-0BFA-4FD1-9453-6361726C3F1F}" type="parTrans" cxnId="{0BCB90DD-1D82-494C-A77E-C42C255F8950}">
      <dgm:prSet/>
      <dgm:spPr/>
      <dgm:t>
        <a:bodyPr/>
        <a:lstStyle/>
        <a:p>
          <a:endParaRPr lang="en-US" sz="2400"/>
        </a:p>
      </dgm:t>
    </dgm:pt>
    <dgm:pt modelId="{E801CB5F-7596-418D-B454-335CDB8EE0DA}" type="sibTrans" cxnId="{0BCB90DD-1D82-494C-A77E-C42C255F8950}">
      <dgm:prSet/>
      <dgm:spPr/>
      <dgm:t>
        <a:bodyPr/>
        <a:lstStyle/>
        <a:p>
          <a:endParaRPr lang="en-US" sz="2400"/>
        </a:p>
      </dgm:t>
    </dgm:pt>
    <dgm:pt modelId="{ED5ED06D-4184-4553-8138-08F03E95453F}">
      <dgm:prSet phldrT="[Text]" custT="1"/>
      <dgm:spPr/>
      <dgm:t>
        <a:bodyPr/>
        <a:lstStyle/>
        <a:p>
          <a:r>
            <a:rPr lang="en-US" sz="2400" dirty="0" smtClean="0"/>
            <a:t>Negation                  denies alcohol</a:t>
          </a:r>
          <a:endParaRPr lang="en-US" sz="2400" dirty="0"/>
        </a:p>
      </dgm:t>
    </dgm:pt>
    <dgm:pt modelId="{23E369BB-222C-4CC7-99F1-782BF82A58A3}" type="parTrans" cxnId="{CE062E7C-82BA-4AD9-A1A3-83283E804916}">
      <dgm:prSet/>
      <dgm:spPr/>
      <dgm:t>
        <a:bodyPr/>
        <a:lstStyle/>
        <a:p>
          <a:endParaRPr lang="en-US" sz="2400"/>
        </a:p>
      </dgm:t>
    </dgm:pt>
    <dgm:pt modelId="{CEE7F2AB-F70D-481F-A720-6B115BC6B0FF}" type="sibTrans" cxnId="{CE062E7C-82BA-4AD9-A1A3-83283E804916}">
      <dgm:prSet/>
      <dgm:spPr/>
      <dgm:t>
        <a:bodyPr/>
        <a:lstStyle/>
        <a:p>
          <a:endParaRPr lang="en-US" sz="2400"/>
        </a:p>
      </dgm:t>
    </dgm:pt>
    <dgm:pt modelId="{38616F94-69BD-44C4-8B52-1CE7634BEBB5}">
      <dgm:prSet phldrT="[Text]" custT="1"/>
      <dgm:spPr/>
      <dgm:t>
        <a:bodyPr/>
        <a:lstStyle/>
        <a:p>
          <a:r>
            <a:rPr lang="en-US" sz="2400" dirty="0" smtClean="0"/>
            <a:t>Check boxes         [  ] yes  [ x ] no</a:t>
          </a:r>
          <a:endParaRPr lang="en-US" sz="2400" dirty="0"/>
        </a:p>
      </dgm:t>
    </dgm:pt>
    <dgm:pt modelId="{A24770ED-8E08-499A-9B7E-F88A3E2406A0}" type="sibTrans" cxnId="{C96B22C6-4ED4-461E-8F2D-15DF2AB9C1F9}">
      <dgm:prSet/>
      <dgm:spPr/>
      <dgm:t>
        <a:bodyPr/>
        <a:lstStyle/>
        <a:p>
          <a:endParaRPr lang="en-US"/>
        </a:p>
      </dgm:t>
    </dgm:pt>
    <dgm:pt modelId="{4516DEE9-E7D3-4B2F-BB0F-BFD8914FFE3E}" type="parTrans" cxnId="{C96B22C6-4ED4-461E-8F2D-15DF2AB9C1F9}">
      <dgm:prSet/>
      <dgm:spPr/>
      <dgm:t>
        <a:bodyPr/>
        <a:lstStyle/>
        <a:p>
          <a:endParaRPr lang="en-US"/>
        </a:p>
      </dgm:t>
    </dgm:pt>
    <dgm:pt modelId="{268FA677-9B10-4A96-8A6B-292F55FCEC0F}">
      <dgm:prSet phldrT="[Text]" custT="1"/>
      <dgm:spPr/>
      <dgm:t>
        <a:bodyPr/>
        <a:lstStyle/>
        <a:p>
          <a:r>
            <a:rPr lang="en-US" sz="2400" dirty="0" smtClean="0"/>
            <a:t>5000 Types </a:t>
          </a:r>
          <a:r>
            <a:rPr lang="en-US" sz="2400" smtClean="0"/>
            <a:t>of records</a:t>
          </a:r>
          <a:endParaRPr lang="en-US" sz="2400" dirty="0"/>
        </a:p>
      </dgm:t>
    </dgm:pt>
    <dgm:pt modelId="{83E7161A-CF0D-48E8-ABE2-3077F845C3FD}" type="parTrans" cxnId="{3B1DBB26-CC98-4A85-BA6B-EE021BAB5BD3}">
      <dgm:prSet/>
      <dgm:spPr/>
      <dgm:t>
        <a:bodyPr/>
        <a:lstStyle/>
        <a:p>
          <a:endParaRPr lang="en-US"/>
        </a:p>
      </dgm:t>
    </dgm:pt>
    <dgm:pt modelId="{F540AE46-392A-4753-BEE9-7FE08EA610A9}" type="sibTrans" cxnId="{3B1DBB26-CC98-4A85-BA6B-EE021BAB5BD3}">
      <dgm:prSet/>
      <dgm:spPr/>
      <dgm:t>
        <a:bodyPr/>
        <a:lstStyle/>
        <a:p>
          <a:endParaRPr lang="en-US"/>
        </a:p>
      </dgm:t>
    </dgm:pt>
    <dgm:pt modelId="{E0805BAE-9368-4B00-BD9D-B18260DF7E56}">
      <dgm:prSet phldrT="[Text]" custT="1"/>
      <dgm:spPr/>
      <dgm:t>
        <a:bodyPr/>
        <a:lstStyle/>
        <a:p>
          <a:r>
            <a:rPr lang="en-US" sz="2400" dirty="0" smtClean="0"/>
            <a:t>Nursing Notes</a:t>
          </a:r>
          <a:endParaRPr lang="en-US" sz="2400" dirty="0"/>
        </a:p>
      </dgm:t>
    </dgm:pt>
    <dgm:pt modelId="{764A3F3A-C4C3-4DF0-8B23-333DC4149CD3}" type="parTrans" cxnId="{30697A08-2D93-46A0-8FF7-F56B10773000}">
      <dgm:prSet/>
      <dgm:spPr/>
      <dgm:t>
        <a:bodyPr/>
        <a:lstStyle/>
        <a:p>
          <a:endParaRPr lang="en-US"/>
        </a:p>
      </dgm:t>
    </dgm:pt>
    <dgm:pt modelId="{37104C7B-109A-477B-AEB1-E11473A2C5EC}" type="sibTrans" cxnId="{30697A08-2D93-46A0-8FF7-F56B10773000}">
      <dgm:prSet/>
      <dgm:spPr/>
      <dgm:t>
        <a:bodyPr/>
        <a:lstStyle/>
        <a:p>
          <a:endParaRPr lang="en-US"/>
        </a:p>
      </dgm:t>
    </dgm:pt>
    <dgm:pt modelId="{150952E9-2824-4DC0-9EF5-A4BE11E1FE69}">
      <dgm:prSet phldrT="[Text]" custT="1"/>
      <dgm:spPr/>
      <dgm:t>
        <a:bodyPr/>
        <a:lstStyle/>
        <a:p>
          <a:r>
            <a:rPr lang="en-US" sz="2400" dirty="0" smtClean="0"/>
            <a:t>Surveys</a:t>
          </a:r>
          <a:endParaRPr lang="en-US" sz="2400" dirty="0"/>
        </a:p>
      </dgm:t>
    </dgm:pt>
    <dgm:pt modelId="{EA763241-C5CD-4E24-B7CA-50F068003CF6}" type="parTrans" cxnId="{D9956AFC-10E0-414F-95DD-85E9E3C75045}">
      <dgm:prSet/>
      <dgm:spPr/>
      <dgm:t>
        <a:bodyPr/>
        <a:lstStyle/>
        <a:p>
          <a:endParaRPr lang="en-US"/>
        </a:p>
      </dgm:t>
    </dgm:pt>
    <dgm:pt modelId="{52284159-BA7C-4297-8D3A-EE0B7AA2D046}" type="sibTrans" cxnId="{D9956AFC-10E0-414F-95DD-85E9E3C75045}">
      <dgm:prSet/>
      <dgm:spPr/>
      <dgm:t>
        <a:bodyPr/>
        <a:lstStyle/>
        <a:p>
          <a:endParaRPr lang="en-US"/>
        </a:p>
      </dgm:t>
    </dgm:pt>
    <dgm:pt modelId="{6DAF8048-C350-4476-8F42-DF3DF90FFFCC}">
      <dgm:prSet phldrT="[Text]" custT="1"/>
      <dgm:spPr/>
      <dgm:t>
        <a:bodyPr/>
        <a:lstStyle/>
        <a:p>
          <a:r>
            <a:rPr lang="en-US" sz="2400" dirty="0" smtClean="0"/>
            <a:t>Group Discussions</a:t>
          </a:r>
          <a:endParaRPr lang="en-US" sz="2400" dirty="0"/>
        </a:p>
      </dgm:t>
    </dgm:pt>
    <dgm:pt modelId="{2AE5FE65-8524-4A9A-A220-F4CCB5EAB291}" type="parTrans" cxnId="{A548A5CB-19A1-4916-829E-A87E7E9B266E}">
      <dgm:prSet/>
      <dgm:spPr/>
      <dgm:t>
        <a:bodyPr/>
        <a:lstStyle/>
        <a:p>
          <a:endParaRPr lang="en-US"/>
        </a:p>
      </dgm:t>
    </dgm:pt>
    <dgm:pt modelId="{24FEACFF-D273-4B48-8F3E-F9D4A635B76C}" type="sibTrans" cxnId="{A548A5CB-19A1-4916-829E-A87E7E9B266E}">
      <dgm:prSet/>
      <dgm:spPr/>
      <dgm:t>
        <a:bodyPr/>
        <a:lstStyle/>
        <a:p>
          <a:endParaRPr lang="en-US"/>
        </a:p>
      </dgm:t>
    </dgm:pt>
    <dgm:pt modelId="{4F645377-D7C2-453E-AF66-EFB85563CF86}" type="pres">
      <dgm:prSet presAssocID="{3AF7B5AB-9AC0-442A-9707-32100933A337}" presName="Name0" presStyleCnt="0">
        <dgm:presLayoutVars>
          <dgm:dir/>
          <dgm:animLvl val="lvl"/>
          <dgm:resizeHandles/>
        </dgm:presLayoutVars>
      </dgm:prSet>
      <dgm:spPr/>
      <dgm:t>
        <a:bodyPr/>
        <a:lstStyle/>
        <a:p>
          <a:endParaRPr lang="en-US"/>
        </a:p>
      </dgm:t>
    </dgm:pt>
    <dgm:pt modelId="{8177DC5E-E321-42C2-B955-5D5361F6D8DE}" type="pres">
      <dgm:prSet presAssocID="{74E868BF-42B8-40CD-8877-DD297F8B0334}" presName="linNode" presStyleCnt="0"/>
      <dgm:spPr/>
      <dgm:t>
        <a:bodyPr/>
        <a:lstStyle/>
        <a:p>
          <a:endParaRPr lang="en-US"/>
        </a:p>
      </dgm:t>
    </dgm:pt>
    <dgm:pt modelId="{DE3B3997-045C-4549-B984-D83F11974C38}" type="pres">
      <dgm:prSet presAssocID="{74E868BF-42B8-40CD-8877-DD297F8B0334}" presName="parentShp" presStyleLbl="node1" presStyleIdx="0" presStyleCnt="3" custScaleX="235795" custScaleY="235795">
        <dgm:presLayoutVars>
          <dgm:bulletEnabled val="1"/>
        </dgm:presLayoutVars>
      </dgm:prSet>
      <dgm:spPr/>
      <dgm:t>
        <a:bodyPr/>
        <a:lstStyle/>
        <a:p>
          <a:endParaRPr lang="en-US"/>
        </a:p>
      </dgm:t>
    </dgm:pt>
    <dgm:pt modelId="{3332EFE3-7385-4C91-9E26-BCB343083DFD}" type="pres">
      <dgm:prSet presAssocID="{74E868BF-42B8-40CD-8877-DD297F8B0334}" presName="childShp" presStyleLbl="bgAccFollowNode1" presStyleIdx="0" presStyleCnt="3" custScaleX="285311" custScaleY="534434">
        <dgm:presLayoutVars>
          <dgm:bulletEnabled val="1"/>
        </dgm:presLayoutVars>
      </dgm:prSet>
      <dgm:spPr/>
      <dgm:t>
        <a:bodyPr/>
        <a:lstStyle/>
        <a:p>
          <a:endParaRPr lang="en-US"/>
        </a:p>
      </dgm:t>
    </dgm:pt>
    <dgm:pt modelId="{B368AB1D-2217-4A4F-9093-05161CBC094A}" type="pres">
      <dgm:prSet presAssocID="{D665415D-2569-415C-8CA1-6E7F53F48BBF}" presName="spacing" presStyleCnt="0"/>
      <dgm:spPr/>
      <dgm:t>
        <a:bodyPr/>
        <a:lstStyle/>
        <a:p>
          <a:endParaRPr lang="en-US"/>
        </a:p>
      </dgm:t>
    </dgm:pt>
    <dgm:pt modelId="{891870F9-FD41-4BD0-A403-5EA56277911F}" type="pres">
      <dgm:prSet presAssocID="{4B04DEFC-60F1-49F4-810A-4C8BDA032CA8}" presName="linNode" presStyleCnt="0"/>
      <dgm:spPr/>
      <dgm:t>
        <a:bodyPr/>
        <a:lstStyle/>
        <a:p>
          <a:endParaRPr lang="en-US"/>
        </a:p>
      </dgm:t>
    </dgm:pt>
    <dgm:pt modelId="{05A51FAB-8472-4716-BF73-689D3F91700E}" type="pres">
      <dgm:prSet presAssocID="{4B04DEFC-60F1-49F4-810A-4C8BDA032CA8}" presName="parentShp" presStyleLbl="node1" presStyleIdx="1" presStyleCnt="3" custScaleX="235795" custScaleY="235795" custLinFactNeighborX="-5317" custLinFactNeighborY="-54037">
        <dgm:presLayoutVars>
          <dgm:bulletEnabled val="1"/>
        </dgm:presLayoutVars>
      </dgm:prSet>
      <dgm:spPr/>
      <dgm:t>
        <a:bodyPr/>
        <a:lstStyle/>
        <a:p>
          <a:endParaRPr lang="en-US"/>
        </a:p>
      </dgm:t>
    </dgm:pt>
    <dgm:pt modelId="{4FBB2F5D-EBB8-4421-89B2-B587EB859F07}" type="pres">
      <dgm:prSet presAssocID="{4B04DEFC-60F1-49F4-810A-4C8BDA032CA8}" presName="childShp" presStyleLbl="bgAccFollowNode1" presStyleIdx="1" presStyleCnt="3" custScaleX="379749" custScaleY="678881" custLinFactNeighborX="3135" custLinFactNeighborY="-89863">
        <dgm:presLayoutVars>
          <dgm:bulletEnabled val="1"/>
        </dgm:presLayoutVars>
      </dgm:prSet>
      <dgm:spPr/>
      <dgm:t>
        <a:bodyPr/>
        <a:lstStyle/>
        <a:p>
          <a:endParaRPr lang="en-US"/>
        </a:p>
      </dgm:t>
    </dgm:pt>
    <dgm:pt modelId="{3B9006D0-0CA1-420B-8D6C-0A17B3835E05}" type="pres">
      <dgm:prSet presAssocID="{B9BF66A0-4324-4515-8460-200956849238}" presName="spacing" presStyleCnt="0"/>
      <dgm:spPr/>
      <dgm:t>
        <a:bodyPr/>
        <a:lstStyle/>
        <a:p>
          <a:endParaRPr lang="en-US"/>
        </a:p>
      </dgm:t>
    </dgm:pt>
    <dgm:pt modelId="{AEA281A5-1BDF-4CE4-BB2F-7182EC046745}" type="pres">
      <dgm:prSet presAssocID="{268FA677-9B10-4A96-8A6B-292F55FCEC0F}" presName="linNode" presStyleCnt="0"/>
      <dgm:spPr/>
      <dgm:t>
        <a:bodyPr/>
        <a:lstStyle/>
        <a:p>
          <a:endParaRPr lang="en-US"/>
        </a:p>
      </dgm:t>
    </dgm:pt>
    <dgm:pt modelId="{ECB03793-1BD1-4BD5-9BCF-890EEB90142C}" type="pres">
      <dgm:prSet presAssocID="{268FA677-9B10-4A96-8A6B-292F55FCEC0F}" presName="parentShp" presStyleLbl="node1" presStyleIdx="2" presStyleCnt="3" custScaleX="68134" custScaleY="230837" custLinFactY="-49788" custLinFactNeighborX="-9400" custLinFactNeighborY="-100000">
        <dgm:presLayoutVars>
          <dgm:bulletEnabled val="1"/>
        </dgm:presLayoutVars>
      </dgm:prSet>
      <dgm:spPr/>
      <dgm:t>
        <a:bodyPr/>
        <a:lstStyle/>
        <a:p>
          <a:endParaRPr lang="en-US"/>
        </a:p>
      </dgm:t>
    </dgm:pt>
    <dgm:pt modelId="{D7B013A4-08C8-4C61-9F14-C6856603188A}" type="pres">
      <dgm:prSet presAssocID="{268FA677-9B10-4A96-8A6B-292F55FCEC0F}" presName="childShp" presStyleLbl="bgAccFollowNode1" presStyleIdx="2" presStyleCnt="3" custScaleY="399530" custLinFactY="-99782" custLinFactNeighborX="-15977" custLinFactNeighborY="-100000">
        <dgm:presLayoutVars>
          <dgm:bulletEnabled val="1"/>
        </dgm:presLayoutVars>
      </dgm:prSet>
      <dgm:spPr/>
      <dgm:t>
        <a:bodyPr/>
        <a:lstStyle/>
        <a:p>
          <a:endParaRPr lang="en-US"/>
        </a:p>
      </dgm:t>
    </dgm:pt>
  </dgm:ptLst>
  <dgm:cxnLst>
    <dgm:cxn modelId="{9F0E6785-E145-477E-A689-3C8668FADD63}" srcId="{4B04DEFC-60F1-49F4-810A-4C8BDA032CA8}" destId="{AB6D3FFF-9F22-41B6-B453-A8905FD2789E}" srcOrd="0" destOrd="0" parTransId="{BE08EBC8-FB5E-4248-89DE-E6FD68C54D43}" sibTransId="{CC2B64A0-287A-40EC-BB1B-F754074A5839}"/>
    <dgm:cxn modelId="{A548A5CB-19A1-4916-829E-A87E7E9B266E}" srcId="{268FA677-9B10-4A96-8A6B-292F55FCEC0F}" destId="{6DAF8048-C350-4476-8F42-DF3DF90FFFCC}" srcOrd="2" destOrd="0" parTransId="{2AE5FE65-8524-4A9A-A220-F4CCB5EAB291}" sibTransId="{24FEACFF-D273-4B48-8F3E-F9D4A635B76C}"/>
    <dgm:cxn modelId="{492EBA00-9C14-40AE-8CFB-8C4AC8F87696}" type="presOf" srcId="{74E868BF-42B8-40CD-8877-DD297F8B0334}" destId="{DE3B3997-045C-4549-B984-D83F11974C38}" srcOrd="0" destOrd="0" presId="urn:microsoft.com/office/officeart/2005/8/layout/vList6"/>
    <dgm:cxn modelId="{15370B65-4382-4C02-9D2A-09DB5A7626EA}" type="presOf" srcId="{870D3346-C5F9-4751-9027-94E2EB5BCB65}" destId="{4FBB2F5D-EBB8-4421-89B2-B587EB859F07}" srcOrd="0" destOrd="1" presId="urn:microsoft.com/office/officeart/2005/8/layout/vList6"/>
    <dgm:cxn modelId="{9D4D7BA6-F08D-43D6-8799-E9D602895BC9}" type="presOf" srcId="{6DAF8048-C350-4476-8F42-DF3DF90FFFCC}" destId="{D7B013A4-08C8-4C61-9F14-C6856603188A}" srcOrd="0" destOrd="2" presId="urn:microsoft.com/office/officeart/2005/8/layout/vList6"/>
    <dgm:cxn modelId="{5AE3ADFB-9E9D-4350-933C-A4DAB1E1D605}" type="presOf" srcId="{268FA677-9B10-4A96-8A6B-292F55FCEC0F}" destId="{ECB03793-1BD1-4BD5-9BCF-890EEB90142C}" srcOrd="0" destOrd="0" presId="urn:microsoft.com/office/officeart/2005/8/layout/vList6"/>
    <dgm:cxn modelId="{F6E4D113-4057-4BEA-9CDD-C8C94CBEF396}" type="presOf" srcId="{E0805BAE-9368-4B00-BD9D-B18260DF7E56}" destId="{D7B013A4-08C8-4C61-9F14-C6856603188A}" srcOrd="0" destOrd="0" presId="urn:microsoft.com/office/officeart/2005/8/layout/vList6"/>
    <dgm:cxn modelId="{0BCB90DD-1D82-494C-A77E-C42C255F8950}" srcId="{4B04DEFC-60F1-49F4-810A-4C8BDA032CA8}" destId="{E893C0BE-88CD-4B3B-85F9-67BBAB86BA1A}" srcOrd="3" destOrd="0" parTransId="{901588A7-0BFA-4FD1-9453-6361726C3F1F}" sibTransId="{E801CB5F-7596-418D-B454-335CDB8EE0DA}"/>
    <dgm:cxn modelId="{E705B891-E60C-4203-B088-2BC3B601546B}" srcId="{4B04DEFC-60F1-49F4-810A-4C8BDA032CA8}" destId="{870D3346-C5F9-4751-9027-94E2EB5BCB65}" srcOrd="1" destOrd="0" parTransId="{F3C91578-7CD3-4EFF-9543-14153508ED42}" sibTransId="{77E28C24-A41C-42F2-9F1E-8EC0891C7CF0}"/>
    <dgm:cxn modelId="{7AB80838-BB42-4EF7-BD52-1334639CAAB6}" srcId="{74E868BF-42B8-40CD-8877-DD297F8B0334}" destId="{02CBC172-933F-4425-8F04-5BFAC1ACB8AE}" srcOrd="0" destOrd="0" parTransId="{FA85FB1F-4419-444F-AB65-0B01C9CF8FD3}" sibTransId="{D79FA96C-C16B-481D-B0B0-979FF25E3F22}"/>
    <dgm:cxn modelId="{30697A08-2D93-46A0-8FF7-F56B10773000}" srcId="{268FA677-9B10-4A96-8A6B-292F55FCEC0F}" destId="{E0805BAE-9368-4B00-BD9D-B18260DF7E56}" srcOrd="0" destOrd="0" parTransId="{764A3F3A-C4C3-4DF0-8B23-333DC4149CD3}" sibTransId="{37104C7B-109A-477B-AEB1-E11473A2C5EC}"/>
    <dgm:cxn modelId="{D9956AFC-10E0-414F-95DD-85E9E3C75045}" srcId="{268FA677-9B10-4A96-8A6B-292F55FCEC0F}" destId="{150952E9-2824-4DC0-9EF5-A4BE11E1FE69}" srcOrd="1" destOrd="0" parTransId="{EA763241-C5CD-4E24-B7CA-50F068003CF6}" sibTransId="{52284159-BA7C-4297-8D3A-EE0B7AA2D046}"/>
    <dgm:cxn modelId="{15C16CE9-AFB0-4E0C-B667-3A888DCAA4E8}" type="presOf" srcId="{4B04DEFC-60F1-49F4-810A-4C8BDA032CA8}" destId="{05A51FAB-8472-4716-BF73-689D3F91700E}" srcOrd="0" destOrd="0" presId="urn:microsoft.com/office/officeart/2005/8/layout/vList6"/>
    <dgm:cxn modelId="{1263979C-56F7-463D-A2AF-27BA334C7DC2}" type="presOf" srcId="{3AF7B5AB-9AC0-442A-9707-32100933A337}" destId="{4F645377-D7C2-453E-AF66-EFB85563CF86}" srcOrd="0" destOrd="0" presId="urn:microsoft.com/office/officeart/2005/8/layout/vList6"/>
    <dgm:cxn modelId="{9415C78F-FA76-4906-9CAC-3810353467CA}" type="presOf" srcId="{ED5ED06D-4184-4553-8138-08F03E95453F}" destId="{4FBB2F5D-EBB8-4421-89B2-B587EB859F07}" srcOrd="0" destOrd="4" presId="urn:microsoft.com/office/officeart/2005/8/layout/vList6"/>
    <dgm:cxn modelId="{4C8BBE18-0CCF-4571-9F05-67CA1D5B9940}" srcId="{3AF7B5AB-9AC0-442A-9707-32100933A337}" destId="{74E868BF-42B8-40CD-8877-DD297F8B0334}" srcOrd="0" destOrd="0" parTransId="{89EE989A-1583-4239-AF3C-6A53335EE782}" sibTransId="{D665415D-2569-415C-8CA1-6E7F53F48BBF}"/>
    <dgm:cxn modelId="{EC7FF52C-38C5-4A7F-9785-6631D3A35F7D}" srcId="{4B04DEFC-60F1-49F4-810A-4C8BDA032CA8}" destId="{CA5BA82F-5AFB-46D9-96CC-22C5209ED249}" srcOrd="2" destOrd="0" parTransId="{1BA7EF55-EED2-4396-94A3-57CC7FC13951}" sibTransId="{2838ED3C-0952-4CAC-BF3A-59D3FDA05A18}"/>
    <dgm:cxn modelId="{FB398486-3980-48B4-B411-D7BD0B4A42A5}" srcId="{74E868BF-42B8-40CD-8877-DD297F8B0334}" destId="{F2033C9A-4249-49B3-B1BC-9B6D95F1CD82}" srcOrd="2" destOrd="0" parTransId="{AB7D0DAF-2624-4BFA-BEC6-FE6F9BBE18CE}" sibTransId="{AD7934B4-C684-45E8-AD59-2ACE8A10BFA7}"/>
    <dgm:cxn modelId="{E7BA2351-49E4-4F72-AB1C-90C58A6370FE}" srcId="{3AF7B5AB-9AC0-442A-9707-32100933A337}" destId="{4B04DEFC-60F1-49F4-810A-4C8BDA032CA8}" srcOrd="1" destOrd="0" parTransId="{8DD1624B-305D-4EC2-8CB0-3368E6122BAF}" sibTransId="{B9BF66A0-4324-4515-8460-200956849238}"/>
    <dgm:cxn modelId="{C96B22C6-4ED4-461E-8F2D-15DF2AB9C1F9}" srcId="{74E868BF-42B8-40CD-8877-DD297F8B0334}" destId="{38616F94-69BD-44C4-8B52-1CE7634BEBB5}" srcOrd="1" destOrd="0" parTransId="{4516DEE9-E7D3-4B2F-BB0F-BFD8914FFE3E}" sibTransId="{A24770ED-8E08-499A-9B7E-F88A3E2406A0}"/>
    <dgm:cxn modelId="{A6438390-06A8-4B7A-8CA2-2919088EDB4B}" type="presOf" srcId="{38616F94-69BD-44C4-8B52-1CE7634BEBB5}" destId="{3332EFE3-7385-4C91-9E26-BCB343083DFD}" srcOrd="0" destOrd="1" presId="urn:microsoft.com/office/officeart/2005/8/layout/vList6"/>
    <dgm:cxn modelId="{1EFD0122-C776-49DD-95A7-D46EAB0E7472}" type="presOf" srcId="{F2033C9A-4249-49B3-B1BC-9B6D95F1CD82}" destId="{3332EFE3-7385-4C91-9E26-BCB343083DFD}" srcOrd="0" destOrd="2" presId="urn:microsoft.com/office/officeart/2005/8/layout/vList6"/>
    <dgm:cxn modelId="{392E1152-1210-4018-9C7B-A55548CC7BD9}" type="presOf" srcId="{2CB1F32D-986E-4DEE-9551-47850E91B996}" destId="{3332EFE3-7385-4C91-9E26-BCB343083DFD}" srcOrd="0" destOrd="3" presId="urn:microsoft.com/office/officeart/2005/8/layout/vList6"/>
    <dgm:cxn modelId="{680557CC-3529-4CF4-A2D7-F66836EA76B4}" srcId="{74E868BF-42B8-40CD-8877-DD297F8B0334}" destId="{2CB1F32D-986E-4DEE-9551-47850E91B996}" srcOrd="3" destOrd="0" parTransId="{880AF847-1773-434D-BF4F-0646BCC1B547}" sibTransId="{B5ED01F5-1948-4FEF-81F7-F8CADB43BA60}"/>
    <dgm:cxn modelId="{A92F684B-8CE1-4B83-8C7C-01BA5C9AFC38}" type="presOf" srcId="{E893C0BE-88CD-4B3B-85F9-67BBAB86BA1A}" destId="{4FBB2F5D-EBB8-4421-89B2-B587EB859F07}" srcOrd="0" destOrd="3" presId="urn:microsoft.com/office/officeart/2005/8/layout/vList6"/>
    <dgm:cxn modelId="{9E242216-31A6-4D17-BFB6-0B675C20799A}" type="presOf" srcId="{02CBC172-933F-4425-8F04-5BFAC1ACB8AE}" destId="{3332EFE3-7385-4C91-9E26-BCB343083DFD}" srcOrd="0" destOrd="0" presId="urn:microsoft.com/office/officeart/2005/8/layout/vList6"/>
    <dgm:cxn modelId="{3B1DBB26-CC98-4A85-BA6B-EE021BAB5BD3}" srcId="{3AF7B5AB-9AC0-442A-9707-32100933A337}" destId="{268FA677-9B10-4A96-8A6B-292F55FCEC0F}" srcOrd="2" destOrd="0" parTransId="{83E7161A-CF0D-48E8-ABE2-3077F845C3FD}" sibTransId="{F540AE46-392A-4753-BEE9-7FE08EA610A9}"/>
    <dgm:cxn modelId="{1812C6D3-9842-4AE4-9A58-D48AD25B3F22}" type="presOf" srcId="{AB6D3FFF-9F22-41B6-B453-A8905FD2789E}" destId="{4FBB2F5D-EBB8-4421-89B2-B587EB859F07}" srcOrd="0" destOrd="0" presId="urn:microsoft.com/office/officeart/2005/8/layout/vList6"/>
    <dgm:cxn modelId="{26E8F828-FECC-4FDC-9B62-90430F2F1CF6}" type="presOf" srcId="{CA5BA82F-5AFB-46D9-96CC-22C5209ED249}" destId="{4FBB2F5D-EBB8-4421-89B2-B587EB859F07}" srcOrd="0" destOrd="2" presId="urn:microsoft.com/office/officeart/2005/8/layout/vList6"/>
    <dgm:cxn modelId="{CE062E7C-82BA-4AD9-A1A3-83283E804916}" srcId="{4B04DEFC-60F1-49F4-810A-4C8BDA032CA8}" destId="{ED5ED06D-4184-4553-8138-08F03E95453F}" srcOrd="4" destOrd="0" parTransId="{23E369BB-222C-4CC7-99F1-782BF82A58A3}" sibTransId="{CEE7F2AB-F70D-481F-A720-6B115BC6B0FF}"/>
    <dgm:cxn modelId="{1950B7F5-7A5E-40FE-AB38-1E57CACA29A6}" type="presOf" srcId="{150952E9-2824-4DC0-9EF5-A4BE11E1FE69}" destId="{D7B013A4-08C8-4C61-9F14-C6856603188A}" srcOrd="0" destOrd="1" presId="urn:microsoft.com/office/officeart/2005/8/layout/vList6"/>
    <dgm:cxn modelId="{6B04D762-08A2-4B55-832F-B84673C558A2}" type="presParOf" srcId="{4F645377-D7C2-453E-AF66-EFB85563CF86}" destId="{8177DC5E-E321-42C2-B955-5D5361F6D8DE}" srcOrd="0" destOrd="0" presId="urn:microsoft.com/office/officeart/2005/8/layout/vList6"/>
    <dgm:cxn modelId="{C1815B59-BEEE-40B0-B682-56F5712215E0}" type="presParOf" srcId="{8177DC5E-E321-42C2-B955-5D5361F6D8DE}" destId="{DE3B3997-045C-4549-B984-D83F11974C38}" srcOrd="0" destOrd="0" presId="urn:microsoft.com/office/officeart/2005/8/layout/vList6"/>
    <dgm:cxn modelId="{D52BBB81-7363-4C3D-8420-45F9A9270410}" type="presParOf" srcId="{8177DC5E-E321-42C2-B955-5D5361F6D8DE}" destId="{3332EFE3-7385-4C91-9E26-BCB343083DFD}" srcOrd="1" destOrd="0" presId="urn:microsoft.com/office/officeart/2005/8/layout/vList6"/>
    <dgm:cxn modelId="{557FFD2C-240D-4520-B523-77BCA3CE72E0}" type="presParOf" srcId="{4F645377-D7C2-453E-AF66-EFB85563CF86}" destId="{B368AB1D-2217-4A4F-9093-05161CBC094A}" srcOrd="1" destOrd="0" presId="urn:microsoft.com/office/officeart/2005/8/layout/vList6"/>
    <dgm:cxn modelId="{AFFBED52-C075-4E51-A215-11E6C8EF74B3}" type="presParOf" srcId="{4F645377-D7C2-453E-AF66-EFB85563CF86}" destId="{891870F9-FD41-4BD0-A403-5EA56277911F}" srcOrd="2" destOrd="0" presId="urn:microsoft.com/office/officeart/2005/8/layout/vList6"/>
    <dgm:cxn modelId="{98328B75-B0C1-4F37-9D6B-B0C5B744D7C7}" type="presParOf" srcId="{891870F9-FD41-4BD0-A403-5EA56277911F}" destId="{05A51FAB-8472-4716-BF73-689D3F91700E}" srcOrd="0" destOrd="0" presId="urn:microsoft.com/office/officeart/2005/8/layout/vList6"/>
    <dgm:cxn modelId="{E22C805C-A135-4D15-8C66-E76F93E4A1A1}" type="presParOf" srcId="{891870F9-FD41-4BD0-A403-5EA56277911F}" destId="{4FBB2F5D-EBB8-4421-89B2-B587EB859F07}" srcOrd="1" destOrd="0" presId="urn:microsoft.com/office/officeart/2005/8/layout/vList6"/>
    <dgm:cxn modelId="{A802C57B-2356-45EF-B47A-A93E50F34460}" type="presParOf" srcId="{4F645377-D7C2-453E-AF66-EFB85563CF86}" destId="{3B9006D0-0CA1-420B-8D6C-0A17B3835E05}" srcOrd="3" destOrd="0" presId="urn:microsoft.com/office/officeart/2005/8/layout/vList6"/>
    <dgm:cxn modelId="{03B6C532-DD6A-4ECD-92BB-2706581A9919}" type="presParOf" srcId="{4F645377-D7C2-453E-AF66-EFB85563CF86}" destId="{AEA281A5-1BDF-4CE4-BB2F-7182EC046745}" srcOrd="4" destOrd="0" presId="urn:microsoft.com/office/officeart/2005/8/layout/vList6"/>
    <dgm:cxn modelId="{2B5D6D07-3C8C-47F9-81B9-0048E9389E49}" type="presParOf" srcId="{AEA281A5-1BDF-4CE4-BB2F-7182EC046745}" destId="{ECB03793-1BD1-4BD5-9BCF-890EEB90142C}" srcOrd="0" destOrd="0" presId="urn:microsoft.com/office/officeart/2005/8/layout/vList6"/>
    <dgm:cxn modelId="{3C591DE2-03A0-41A0-AC10-4180D5E7F062}" type="presParOf" srcId="{AEA281A5-1BDF-4CE4-BB2F-7182EC046745}" destId="{D7B013A4-08C8-4C61-9F14-C6856603188A}"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D97E6-1967-4294-9BCD-275B17D18095}">
      <dsp:nvSpPr>
        <dsp:cNvPr id="0" name=""/>
        <dsp:cNvSpPr/>
      </dsp:nvSpPr>
      <dsp:spPr>
        <a:xfrm>
          <a:off x="6832911" y="1445990"/>
          <a:ext cx="91440" cy="459057"/>
        </a:xfrm>
        <a:custGeom>
          <a:avLst/>
          <a:gdLst/>
          <a:ahLst/>
          <a:cxnLst/>
          <a:rect l="0" t="0" r="0" b="0"/>
          <a:pathLst>
            <a:path>
              <a:moveTo>
                <a:pt x="75443" y="0"/>
              </a:moveTo>
              <a:lnTo>
                <a:pt x="75443" y="334575"/>
              </a:lnTo>
              <a:lnTo>
                <a:pt x="45720" y="334575"/>
              </a:lnTo>
              <a:lnTo>
                <a:pt x="45720" y="459057"/>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5816EDCE-C4A8-4BF7-A07C-3B9E5BFCFC98}">
      <dsp:nvSpPr>
        <dsp:cNvPr id="0" name=""/>
        <dsp:cNvSpPr/>
      </dsp:nvSpPr>
      <dsp:spPr>
        <a:xfrm>
          <a:off x="3217383" y="3044954"/>
          <a:ext cx="3583319" cy="434525"/>
        </a:xfrm>
        <a:custGeom>
          <a:avLst/>
          <a:gdLst/>
          <a:ahLst/>
          <a:cxnLst/>
          <a:rect l="0" t="0" r="0" b="0"/>
          <a:pathLst>
            <a:path>
              <a:moveTo>
                <a:pt x="0" y="0"/>
              </a:moveTo>
              <a:lnTo>
                <a:pt x="0" y="310043"/>
              </a:lnTo>
              <a:lnTo>
                <a:pt x="3583319" y="310043"/>
              </a:lnTo>
              <a:lnTo>
                <a:pt x="3583319" y="434525"/>
              </a:lnTo>
            </a:path>
          </a:pathLst>
        </a:custGeom>
        <a:noFill/>
        <a:ln w="12700" cap="flat" cmpd="sng" algn="ctr">
          <a:solidFill>
            <a:schemeClr val="accent1">
              <a:shade val="8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90F913AA-D523-4350-B714-597B79680CBE}">
      <dsp:nvSpPr>
        <dsp:cNvPr id="0" name=""/>
        <dsp:cNvSpPr/>
      </dsp:nvSpPr>
      <dsp:spPr>
        <a:xfrm>
          <a:off x="3217383" y="3044954"/>
          <a:ext cx="1012400" cy="434525"/>
        </a:xfrm>
        <a:custGeom>
          <a:avLst/>
          <a:gdLst/>
          <a:ahLst/>
          <a:cxnLst/>
          <a:rect l="0" t="0" r="0" b="0"/>
          <a:pathLst>
            <a:path>
              <a:moveTo>
                <a:pt x="0" y="0"/>
              </a:moveTo>
              <a:lnTo>
                <a:pt x="0" y="310043"/>
              </a:lnTo>
              <a:lnTo>
                <a:pt x="1012400" y="310043"/>
              </a:lnTo>
              <a:lnTo>
                <a:pt x="1012400" y="434525"/>
              </a:lnTo>
            </a:path>
          </a:pathLst>
        </a:custGeom>
        <a:noFill/>
        <a:ln w="12700" cap="flat" cmpd="sng" algn="ctr">
          <a:solidFill>
            <a:schemeClr val="accent1">
              <a:shade val="8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7EB5BA70-52A6-4E91-B98D-9530237B92B6}">
      <dsp:nvSpPr>
        <dsp:cNvPr id="0" name=""/>
        <dsp:cNvSpPr/>
      </dsp:nvSpPr>
      <dsp:spPr>
        <a:xfrm>
          <a:off x="1658864" y="3044954"/>
          <a:ext cx="1558518" cy="434525"/>
        </a:xfrm>
        <a:custGeom>
          <a:avLst/>
          <a:gdLst/>
          <a:ahLst/>
          <a:cxnLst/>
          <a:rect l="0" t="0" r="0" b="0"/>
          <a:pathLst>
            <a:path>
              <a:moveTo>
                <a:pt x="1558518" y="0"/>
              </a:moveTo>
              <a:lnTo>
                <a:pt x="1558518" y="310043"/>
              </a:lnTo>
              <a:lnTo>
                <a:pt x="0" y="310043"/>
              </a:lnTo>
              <a:lnTo>
                <a:pt x="0" y="434525"/>
              </a:lnTo>
            </a:path>
          </a:pathLst>
        </a:custGeom>
        <a:noFill/>
        <a:ln w="12700" cap="flat" cmpd="sng" algn="ctr">
          <a:solidFill>
            <a:schemeClr val="accent1">
              <a:shade val="8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DC78392F-BC6C-4EDB-A29B-FBB98E1E6BD1}">
      <dsp:nvSpPr>
        <dsp:cNvPr id="0" name=""/>
        <dsp:cNvSpPr/>
      </dsp:nvSpPr>
      <dsp:spPr>
        <a:xfrm>
          <a:off x="2095038" y="920919"/>
          <a:ext cx="1122344" cy="461242"/>
        </a:xfrm>
        <a:custGeom>
          <a:avLst/>
          <a:gdLst/>
          <a:ahLst/>
          <a:cxnLst/>
          <a:rect l="0" t="0" r="0" b="0"/>
          <a:pathLst>
            <a:path>
              <a:moveTo>
                <a:pt x="0" y="0"/>
              </a:moveTo>
              <a:lnTo>
                <a:pt x="0" y="336759"/>
              </a:lnTo>
              <a:lnTo>
                <a:pt x="1122344" y="336759"/>
              </a:lnTo>
              <a:lnTo>
                <a:pt x="1122344" y="461242"/>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8B351F63-184A-4A07-BAB1-1872797A373E}">
      <dsp:nvSpPr>
        <dsp:cNvPr id="0" name=""/>
        <dsp:cNvSpPr/>
      </dsp:nvSpPr>
      <dsp:spPr>
        <a:xfrm>
          <a:off x="1282076" y="-111542"/>
          <a:ext cx="1625924" cy="1032462"/>
        </a:xfrm>
        <a:prstGeom prst="roundRect">
          <a:avLst>
            <a:gd name="adj" fmla="val 10000"/>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A490A99-2888-4714-BE94-C68708414FF5}">
      <dsp:nvSpPr>
        <dsp:cNvPr id="0" name=""/>
        <dsp:cNvSpPr/>
      </dsp:nvSpPr>
      <dsp:spPr>
        <a:xfrm>
          <a:off x="1431380" y="30296"/>
          <a:ext cx="1625924" cy="1032462"/>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Use Case</a:t>
          </a:r>
          <a:endParaRPr lang="en-US" sz="2800" kern="1200" dirty="0"/>
        </a:p>
      </dsp:txBody>
      <dsp:txXfrm>
        <a:off x="1461620" y="60536"/>
        <a:ext cx="1565444" cy="971982"/>
      </dsp:txXfrm>
    </dsp:sp>
    <dsp:sp modelId="{F27A8973-EE30-4C48-883D-69B16AFDB588}">
      <dsp:nvSpPr>
        <dsp:cNvPr id="0" name=""/>
        <dsp:cNvSpPr/>
      </dsp:nvSpPr>
      <dsp:spPr>
        <a:xfrm>
          <a:off x="1908097" y="1382161"/>
          <a:ext cx="2618571" cy="1662793"/>
        </a:xfrm>
        <a:prstGeom prst="roundRect">
          <a:avLst>
            <a:gd name="adj" fmla="val 10000"/>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614E91F-1905-443F-8BB5-3CB776953863}">
      <dsp:nvSpPr>
        <dsp:cNvPr id="0" name=""/>
        <dsp:cNvSpPr/>
      </dsp:nvSpPr>
      <dsp:spPr>
        <a:xfrm>
          <a:off x="2057401" y="1524000"/>
          <a:ext cx="2618571" cy="1662793"/>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Feature extraction from  clinical notes</a:t>
          </a:r>
          <a:endParaRPr lang="en-US" sz="2800" kern="1200" dirty="0"/>
        </a:p>
      </dsp:txBody>
      <dsp:txXfrm>
        <a:off x="2106103" y="1572702"/>
        <a:ext cx="2521167" cy="1565389"/>
      </dsp:txXfrm>
    </dsp:sp>
    <dsp:sp modelId="{15C7DE77-6D30-4AE4-A759-20671ACA022E}">
      <dsp:nvSpPr>
        <dsp:cNvPr id="0" name=""/>
        <dsp:cNvSpPr/>
      </dsp:nvSpPr>
      <dsp:spPr>
        <a:xfrm>
          <a:off x="468606" y="3479480"/>
          <a:ext cx="2380514" cy="1511626"/>
        </a:xfrm>
        <a:prstGeom prst="roundRect">
          <a:avLst>
            <a:gd name="adj" fmla="val 10000"/>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F036D21-23CE-4915-9342-56074AC8471E}">
      <dsp:nvSpPr>
        <dsp:cNvPr id="0" name=""/>
        <dsp:cNvSpPr/>
      </dsp:nvSpPr>
      <dsp:spPr>
        <a:xfrm>
          <a:off x="617911" y="3621319"/>
          <a:ext cx="2380514" cy="151162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Epidemiologic studies</a:t>
          </a:r>
          <a:endParaRPr lang="en-US" sz="2800" kern="1200" dirty="0"/>
        </a:p>
      </dsp:txBody>
      <dsp:txXfrm>
        <a:off x="662185" y="3665593"/>
        <a:ext cx="2291966" cy="1423078"/>
      </dsp:txXfrm>
    </dsp:sp>
    <dsp:sp modelId="{65DB9A32-9F2F-4983-91FB-599A0A94D8B3}">
      <dsp:nvSpPr>
        <dsp:cNvPr id="0" name=""/>
        <dsp:cNvSpPr/>
      </dsp:nvSpPr>
      <dsp:spPr>
        <a:xfrm>
          <a:off x="3147730" y="3479480"/>
          <a:ext cx="2164105" cy="1374207"/>
        </a:xfrm>
        <a:prstGeom prst="roundRect">
          <a:avLst>
            <a:gd name="adj" fmla="val 10000"/>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60E8776-280A-4C21-B132-7B7492449CB9}">
      <dsp:nvSpPr>
        <dsp:cNvPr id="0" name=""/>
        <dsp:cNvSpPr/>
      </dsp:nvSpPr>
      <dsp:spPr>
        <a:xfrm>
          <a:off x="3297035" y="3621319"/>
          <a:ext cx="2164105" cy="1374207"/>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Bio-surveillance</a:t>
          </a:r>
          <a:endParaRPr lang="en-US" sz="2800" kern="1200" dirty="0"/>
        </a:p>
      </dsp:txBody>
      <dsp:txXfrm>
        <a:off x="3337284" y="3661568"/>
        <a:ext cx="2083607" cy="1293709"/>
      </dsp:txXfrm>
    </dsp:sp>
    <dsp:sp modelId="{2F968EB2-8DF7-4324-8D1B-77FF3A4E1AA0}">
      <dsp:nvSpPr>
        <dsp:cNvPr id="0" name=""/>
        <dsp:cNvSpPr/>
      </dsp:nvSpPr>
      <dsp:spPr>
        <a:xfrm>
          <a:off x="5610445" y="3479480"/>
          <a:ext cx="2380514" cy="1511626"/>
        </a:xfrm>
        <a:prstGeom prst="roundRect">
          <a:avLst>
            <a:gd name="adj" fmla="val 10000"/>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F9FFBC4-B481-44C9-86BF-985CC2513607}">
      <dsp:nvSpPr>
        <dsp:cNvPr id="0" name=""/>
        <dsp:cNvSpPr/>
      </dsp:nvSpPr>
      <dsp:spPr>
        <a:xfrm>
          <a:off x="5759749" y="3621319"/>
          <a:ext cx="2380514" cy="151162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Policy/ utilization/ compliance/</a:t>
          </a:r>
          <a:endParaRPr lang="en-US" sz="2800" kern="1200" dirty="0"/>
        </a:p>
      </dsp:txBody>
      <dsp:txXfrm>
        <a:off x="5804023" y="3665593"/>
        <a:ext cx="2291966" cy="1423078"/>
      </dsp:txXfrm>
    </dsp:sp>
    <dsp:sp modelId="{06304297-18C9-469B-AE1E-DE6DEB4AD3F0}">
      <dsp:nvSpPr>
        <dsp:cNvPr id="0" name=""/>
        <dsp:cNvSpPr/>
      </dsp:nvSpPr>
      <dsp:spPr>
        <a:xfrm>
          <a:off x="5718097" y="-65636"/>
          <a:ext cx="2380514" cy="1511626"/>
        </a:xfrm>
        <a:prstGeom prst="roundRect">
          <a:avLst>
            <a:gd name="adj" fmla="val 10000"/>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A522D6D-A915-4417-8967-B02F875E1EAA}">
      <dsp:nvSpPr>
        <dsp:cNvPr id="0" name=""/>
        <dsp:cNvSpPr/>
      </dsp:nvSpPr>
      <dsp:spPr>
        <a:xfrm>
          <a:off x="5867401" y="76202"/>
          <a:ext cx="2380514" cy="1511626"/>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VERY heterogeneous</a:t>
          </a:r>
          <a:endParaRPr lang="en-US" sz="2400" kern="1200" dirty="0"/>
        </a:p>
      </dsp:txBody>
      <dsp:txXfrm>
        <a:off x="5911675" y="120476"/>
        <a:ext cx="2291966" cy="1423078"/>
      </dsp:txXfrm>
    </dsp:sp>
    <dsp:sp modelId="{D9CA820A-49A3-4AC1-AAA8-87F34C7DDDC6}">
      <dsp:nvSpPr>
        <dsp:cNvPr id="0" name=""/>
        <dsp:cNvSpPr/>
      </dsp:nvSpPr>
      <dsp:spPr>
        <a:xfrm>
          <a:off x="6065668" y="1905047"/>
          <a:ext cx="1625924" cy="1032462"/>
        </a:xfrm>
        <a:prstGeom prst="roundRect">
          <a:avLst>
            <a:gd name="adj" fmla="val 10000"/>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8C115FF-2017-46EC-B44C-5D8BBC2EB541}">
      <dsp:nvSpPr>
        <dsp:cNvPr id="0" name=""/>
        <dsp:cNvSpPr/>
      </dsp:nvSpPr>
      <dsp:spPr>
        <a:xfrm>
          <a:off x="6214973" y="2046886"/>
          <a:ext cx="1625924" cy="1032462"/>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2+ Billion records</a:t>
          </a:r>
          <a:endParaRPr lang="en-US" sz="2800" kern="1200" dirty="0"/>
        </a:p>
      </dsp:txBody>
      <dsp:txXfrm>
        <a:off x="6245213" y="2077126"/>
        <a:ext cx="1565444" cy="971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734E4C-05FC-4C83-A2B2-D00081FD7EEA}">
      <dsp:nvSpPr>
        <dsp:cNvPr id="0" name=""/>
        <dsp:cNvSpPr/>
      </dsp:nvSpPr>
      <dsp:spPr>
        <a:xfrm rot="20996749">
          <a:off x="2978046" y="1576348"/>
          <a:ext cx="3034832" cy="1219200"/>
        </a:xfrm>
        <a:prstGeom prst="leftRightRibb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433EB6-8BAE-4337-895B-3AE09374E898}">
      <dsp:nvSpPr>
        <dsp:cNvPr id="0" name=""/>
        <dsp:cNvSpPr/>
      </dsp:nvSpPr>
      <dsp:spPr>
        <a:xfrm rot="21160694">
          <a:off x="4393629" y="1672954"/>
          <a:ext cx="1493511" cy="9814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456" rIns="0" bIns="99060" numCol="1" spcCol="1270" anchor="ctr" anchorCtr="0">
          <a:noAutofit/>
        </a:bodyPr>
        <a:lstStyle/>
        <a:p>
          <a:pPr lvl="0" algn="ctr" defTabSz="1155700">
            <a:lnSpc>
              <a:spcPct val="90000"/>
            </a:lnSpc>
            <a:spcBef>
              <a:spcPct val="0"/>
            </a:spcBef>
            <a:spcAft>
              <a:spcPct val="35000"/>
            </a:spcAft>
          </a:pPr>
          <a:r>
            <a:rPr lang="en-US" sz="2600" kern="1200" dirty="0" smtClean="0"/>
            <a:t>Challenges</a:t>
          </a:r>
          <a:endParaRPr lang="en-US" sz="2600" kern="1200" dirty="0"/>
        </a:p>
      </dsp:txBody>
      <dsp:txXfrm>
        <a:off x="4393629" y="1672954"/>
        <a:ext cx="1493511" cy="9814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2EFE3-7385-4C91-9E26-BCB343083DFD}">
      <dsp:nvSpPr>
        <dsp:cNvPr id="0" name=""/>
        <dsp:cNvSpPr/>
      </dsp:nvSpPr>
      <dsp:spPr>
        <a:xfrm>
          <a:off x="3465535" y="1205"/>
          <a:ext cx="6285779" cy="1969505"/>
        </a:xfrm>
        <a:prstGeom prst="rightArrow">
          <a:avLst>
            <a:gd name="adj1" fmla="val 75000"/>
            <a:gd name="adj2" fmla="val 50000"/>
          </a:avLst>
        </a:prstGeom>
        <a:solidFill>
          <a:schemeClr val="lt1">
            <a:alpha val="90000"/>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Slot: Value            pain scale: 7</a:t>
          </a:r>
          <a:endParaRPr lang="en-US" sz="2400" kern="1200" dirty="0"/>
        </a:p>
        <a:p>
          <a:pPr marL="228600" lvl="1" indent="-228600" algn="l" defTabSz="1066800">
            <a:lnSpc>
              <a:spcPct val="90000"/>
            </a:lnSpc>
            <a:spcBef>
              <a:spcPct val="0"/>
            </a:spcBef>
            <a:spcAft>
              <a:spcPct val="15000"/>
            </a:spcAft>
            <a:buChar char="••"/>
          </a:pPr>
          <a:r>
            <a:rPr lang="en-US" sz="2400" kern="1200" dirty="0" smtClean="0"/>
            <a:t>Check boxes         [  ] yes  [ x ] no</a:t>
          </a:r>
          <a:endParaRPr lang="en-US" sz="2400" kern="1200" dirty="0"/>
        </a:p>
        <a:p>
          <a:pPr marL="228600" lvl="1" indent="-228600" algn="l" defTabSz="1066800">
            <a:lnSpc>
              <a:spcPct val="90000"/>
            </a:lnSpc>
            <a:spcBef>
              <a:spcPct val="0"/>
            </a:spcBef>
            <a:spcAft>
              <a:spcPct val="15000"/>
            </a:spcAft>
            <a:buChar char="••"/>
          </a:pPr>
          <a:r>
            <a:rPr lang="en-US" sz="2400" kern="1200" dirty="0" smtClean="0"/>
            <a:t>Questions             Have you had …</a:t>
          </a:r>
          <a:endParaRPr lang="en-US" sz="2400" kern="1200" dirty="0"/>
        </a:p>
        <a:p>
          <a:pPr marL="228600" lvl="1" indent="-228600" algn="l" defTabSz="1066800">
            <a:lnSpc>
              <a:spcPct val="90000"/>
            </a:lnSpc>
            <a:spcBef>
              <a:spcPct val="0"/>
            </a:spcBef>
            <a:spcAft>
              <a:spcPct val="15000"/>
            </a:spcAft>
            <a:buChar char="••"/>
          </a:pPr>
          <a:r>
            <a:rPr lang="en-US" sz="2400" kern="1200" dirty="0" smtClean="0"/>
            <a:t>Fill in the blank    Days sick ___</a:t>
          </a:r>
          <a:endParaRPr lang="en-US" sz="2400" kern="1200" dirty="0"/>
        </a:p>
      </dsp:txBody>
      <dsp:txXfrm>
        <a:off x="3465535" y="247393"/>
        <a:ext cx="5547215" cy="1477129"/>
      </dsp:txXfrm>
    </dsp:sp>
    <dsp:sp modelId="{DE3B3997-045C-4549-B984-D83F11974C38}">
      <dsp:nvSpPr>
        <dsp:cNvPr id="0" name=""/>
        <dsp:cNvSpPr/>
      </dsp:nvSpPr>
      <dsp:spPr>
        <a:xfrm>
          <a:off x="2284" y="551480"/>
          <a:ext cx="3463250" cy="868955"/>
        </a:xfrm>
        <a:prstGeom prst="roundRect">
          <a:avLst/>
        </a:prstGeom>
        <a:solidFill>
          <a:schemeClr val="l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Semi structured text</a:t>
          </a:r>
          <a:endParaRPr lang="en-US" sz="2800" kern="1200" dirty="0"/>
        </a:p>
      </dsp:txBody>
      <dsp:txXfrm>
        <a:off x="44703" y="593899"/>
        <a:ext cx="3378412" cy="784117"/>
      </dsp:txXfrm>
    </dsp:sp>
    <dsp:sp modelId="{4FBB2F5D-EBB8-4421-89B2-B587EB859F07}">
      <dsp:nvSpPr>
        <dsp:cNvPr id="0" name=""/>
        <dsp:cNvSpPr/>
      </dsp:nvSpPr>
      <dsp:spPr>
        <a:xfrm>
          <a:off x="2863006" y="1676398"/>
          <a:ext cx="6890593" cy="2501823"/>
        </a:xfrm>
        <a:prstGeom prst="rightArrow">
          <a:avLst>
            <a:gd name="adj1" fmla="val 75000"/>
            <a:gd name="adj2" fmla="val 50000"/>
          </a:avLst>
        </a:prstGeom>
        <a:solidFill>
          <a:schemeClr val="lt1">
            <a:alpha val="90000"/>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About the patient  brother had mi</a:t>
          </a:r>
          <a:endParaRPr lang="en-US" sz="2400" kern="1200" dirty="0"/>
        </a:p>
        <a:p>
          <a:pPr marL="228600" lvl="1" indent="-228600" algn="l" defTabSz="1066800">
            <a:lnSpc>
              <a:spcPct val="90000"/>
            </a:lnSpc>
            <a:spcBef>
              <a:spcPct val="0"/>
            </a:spcBef>
            <a:spcAft>
              <a:spcPct val="15000"/>
            </a:spcAft>
            <a:buChar char="••"/>
          </a:pPr>
          <a:r>
            <a:rPr lang="en-US" sz="2400" kern="1200" dirty="0" smtClean="0"/>
            <a:t>History of                 h/o sob</a:t>
          </a:r>
          <a:endParaRPr lang="en-US" sz="2400" kern="1200" dirty="0"/>
        </a:p>
        <a:p>
          <a:pPr marL="228600" lvl="1" indent="-228600" algn="l" defTabSz="1066800">
            <a:lnSpc>
              <a:spcPct val="90000"/>
            </a:lnSpc>
            <a:spcBef>
              <a:spcPct val="0"/>
            </a:spcBef>
            <a:spcAft>
              <a:spcPct val="15000"/>
            </a:spcAft>
            <a:buChar char="••"/>
          </a:pPr>
          <a:r>
            <a:rPr lang="en-US" sz="2400" kern="1200" dirty="0" smtClean="0"/>
            <a:t>Hypothetical            May experience </a:t>
          </a:r>
          <a:endParaRPr lang="en-US" sz="2400" kern="1200" dirty="0"/>
        </a:p>
        <a:p>
          <a:pPr marL="228600" lvl="1" indent="-228600" algn="l" defTabSz="1066800">
            <a:lnSpc>
              <a:spcPct val="90000"/>
            </a:lnSpc>
            <a:spcBef>
              <a:spcPct val="0"/>
            </a:spcBef>
            <a:spcAft>
              <a:spcPct val="15000"/>
            </a:spcAft>
            <a:buChar char="••"/>
          </a:pPr>
          <a:r>
            <a:rPr lang="en-US" sz="2400" kern="1200" dirty="0" smtClean="0"/>
            <a:t>Conditional              </a:t>
          </a:r>
          <a:r>
            <a:rPr lang="en-US" sz="2400" kern="1200" dirty="0" err="1" smtClean="0"/>
            <a:t>p.r.n</a:t>
          </a:r>
          <a:r>
            <a:rPr lang="en-US" sz="2400" kern="1200" dirty="0" smtClean="0"/>
            <a:t>. pain</a:t>
          </a:r>
          <a:endParaRPr lang="en-US" sz="2400" kern="1200" dirty="0"/>
        </a:p>
        <a:p>
          <a:pPr marL="228600" lvl="1" indent="-228600" algn="l" defTabSz="1066800">
            <a:lnSpc>
              <a:spcPct val="90000"/>
            </a:lnSpc>
            <a:spcBef>
              <a:spcPct val="0"/>
            </a:spcBef>
            <a:spcAft>
              <a:spcPct val="15000"/>
            </a:spcAft>
            <a:buChar char="••"/>
          </a:pPr>
          <a:r>
            <a:rPr lang="en-US" sz="2400" kern="1200" dirty="0" smtClean="0"/>
            <a:t>Negation                  denies alcohol</a:t>
          </a:r>
          <a:endParaRPr lang="en-US" sz="2400" kern="1200" dirty="0"/>
        </a:p>
      </dsp:txBody>
      <dsp:txXfrm>
        <a:off x="2863006" y="1989126"/>
        <a:ext cx="5952409" cy="1876367"/>
      </dsp:txXfrm>
    </dsp:sp>
    <dsp:sp modelId="{05A51FAB-8472-4716-BF73-689D3F91700E}">
      <dsp:nvSpPr>
        <dsp:cNvPr id="0" name=""/>
        <dsp:cNvSpPr/>
      </dsp:nvSpPr>
      <dsp:spPr>
        <a:xfrm>
          <a:off x="0" y="2624859"/>
          <a:ext cx="2852353" cy="868955"/>
        </a:xfrm>
        <a:prstGeom prst="roundRect">
          <a:avLst/>
        </a:prstGeom>
        <a:solidFill>
          <a:schemeClr val="l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t>Contextual statements</a:t>
          </a:r>
          <a:endParaRPr lang="en-US" sz="3200" kern="1200" dirty="0"/>
        </a:p>
      </dsp:txBody>
      <dsp:txXfrm>
        <a:off x="42419" y="2667278"/>
        <a:ext cx="2767515" cy="784117"/>
      </dsp:txXfrm>
    </dsp:sp>
    <dsp:sp modelId="{D7B013A4-08C8-4C61-9F14-C6856603188A}">
      <dsp:nvSpPr>
        <dsp:cNvPr id="0" name=""/>
        <dsp:cNvSpPr/>
      </dsp:nvSpPr>
      <dsp:spPr>
        <a:xfrm>
          <a:off x="2658658" y="3809999"/>
          <a:ext cx="5846444" cy="1472354"/>
        </a:xfrm>
        <a:prstGeom prst="rightArrow">
          <a:avLst>
            <a:gd name="adj1" fmla="val 75000"/>
            <a:gd name="adj2" fmla="val 50000"/>
          </a:avLst>
        </a:prstGeom>
        <a:solidFill>
          <a:schemeClr val="lt1">
            <a:alpha val="90000"/>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Nursing Notes</a:t>
          </a:r>
          <a:endParaRPr lang="en-US" sz="2400" kern="1200" dirty="0"/>
        </a:p>
        <a:p>
          <a:pPr marL="228600" lvl="1" indent="-228600" algn="l" defTabSz="1066800">
            <a:lnSpc>
              <a:spcPct val="90000"/>
            </a:lnSpc>
            <a:spcBef>
              <a:spcPct val="0"/>
            </a:spcBef>
            <a:spcAft>
              <a:spcPct val="15000"/>
            </a:spcAft>
            <a:buChar char="••"/>
          </a:pPr>
          <a:r>
            <a:rPr lang="en-US" sz="2400" kern="1200" dirty="0" smtClean="0"/>
            <a:t>Surveys</a:t>
          </a:r>
          <a:endParaRPr lang="en-US" sz="2400" kern="1200" dirty="0"/>
        </a:p>
        <a:p>
          <a:pPr marL="228600" lvl="1" indent="-228600" algn="l" defTabSz="1066800">
            <a:lnSpc>
              <a:spcPct val="90000"/>
            </a:lnSpc>
            <a:spcBef>
              <a:spcPct val="0"/>
            </a:spcBef>
            <a:spcAft>
              <a:spcPct val="15000"/>
            </a:spcAft>
            <a:buChar char="••"/>
          </a:pPr>
          <a:r>
            <a:rPr lang="en-US" sz="2400" kern="1200" dirty="0" smtClean="0"/>
            <a:t>Group Discussions</a:t>
          </a:r>
          <a:endParaRPr lang="en-US" sz="2400" kern="1200" dirty="0"/>
        </a:p>
      </dsp:txBody>
      <dsp:txXfrm>
        <a:off x="2658658" y="3994043"/>
        <a:ext cx="5294311" cy="1104266"/>
      </dsp:txXfrm>
    </dsp:sp>
    <dsp:sp modelId="{ECB03793-1BD1-4BD5-9BCF-890EEB90142C}">
      <dsp:nvSpPr>
        <dsp:cNvPr id="0" name=""/>
        <dsp:cNvSpPr/>
      </dsp:nvSpPr>
      <dsp:spPr>
        <a:xfrm>
          <a:off x="76206" y="4305073"/>
          <a:ext cx="2655611" cy="850684"/>
        </a:xfrm>
        <a:prstGeom prst="roundRect">
          <a:avLst/>
        </a:prstGeom>
        <a:solidFill>
          <a:schemeClr val="l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5000 Types </a:t>
          </a:r>
          <a:r>
            <a:rPr lang="en-US" sz="2400" kern="1200" smtClean="0"/>
            <a:t>of records</a:t>
          </a:r>
          <a:endParaRPr lang="en-US" sz="2400" kern="1200" dirty="0"/>
        </a:p>
      </dsp:txBody>
      <dsp:txXfrm>
        <a:off x="117733" y="4346600"/>
        <a:ext cx="2572557" cy="7676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2748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27485"/>
          </a:xfrm>
          <a:prstGeom prst="rect">
            <a:avLst/>
          </a:prstGeom>
        </p:spPr>
        <p:txBody>
          <a:bodyPr vert="horz" lIns="91440" tIns="45720" rIns="91440" bIns="45720" rtlCol="0"/>
          <a:lstStyle>
            <a:lvl1pPr algn="r">
              <a:defRPr sz="1200"/>
            </a:lvl1pPr>
          </a:lstStyle>
          <a:p>
            <a:fld id="{FCB2AEBB-266F-4FD6-9813-4E62E10E33AB}" type="datetimeFigureOut">
              <a:rPr lang="en-US" smtClean="0"/>
              <a:t>4/20/2017</a:t>
            </a:fld>
            <a:endParaRPr lang="en-US"/>
          </a:p>
        </p:txBody>
      </p:sp>
      <p:sp>
        <p:nvSpPr>
          <p:cNvPr id="4" name="Footer Placeholder 3"/>
          <p:cNvSpPr>
            <a:spLocks noGrp="1"/>
          </p:cNvSpPr>
          <p:nvPr>
            <p:ph type="ftr" sz="quarter" idx="2"/>
          </p:nvPr>
        </p:nvSpPr>
        <p:spPr>
          <a:xfrm>
            <a:off x="0" y="8092629"/>
            <a:ext cx="3066733" cy="4274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092629"/>
            <a:ext cx="3066733" cy="427484"/>
          </a:xfrm>
          <a:prstGeom prst="rect">
            <a:avLst/>
          </a:prstGeom>
        </p:spPr>
        <p:txBody>
          <a:bodyPr vert="horz" lIns="91440" tIns="45720" rIns="91440" bIns="45720" rtlCol="0" anchor="b"/>
          <a:lstStyle>
            <a:lvl1pPr algn="r">
              <a:defRPr sz="1200"/>
            </a:lvl1pPr>
          </a:lstStyle>
          <a:p>
            <a:fld id="{872127EF-9CBE-48F3-88FD-BB54F36DF3C9}" type="slidenum">
              <a:rPr lang="en-US" smtClean="0"/>
              <a:t>‹#›</a:t>
            </a:fld>
            <a:endParaRPr lang="en-US"/>
          </a:p>
        </p:txBody>
      </p:sp>
    </p:spTree>
    <p:extLst>
      <p:ext uri="{BB962C8B-B14F-4D97-AF65-F5344CB8AC3E}">
        <p14:creationId xmlns:p14="http://schemas.microsoft.com/office/powerpoint/2010/main" val="4052111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2748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705" y="0"/>
            <a:ext cx="3066733" cy="427485"/>
          </a:xfrm>
          <a:prstGeom prst="rect">
            <a:avLst/>
          </a:prstGeom>
        </p:spPr>
        <p:txBody>
          <a:bodyPr vert="horz" lIns="91440" tIns="45720" rIns="91440" bIns="45720" rtlCol="0"/>
          <a:lstStyle>
            <a:lvl1pPr algn="r">
              <a:defRPr sz="1200"/>
            </a:lvl1pPr>
          </a:lstStyle>
          <a:p>
            <a:fld id="{2326A185-93F6-4D32-B362-2D42CC1C0B52}" type="datetimeFigureOut">
              <a:rPr lang="en-US" smtClean="0"/>
              <a:t>4/20/2017</a:t>
            </a:fld>
            <a:endParaRPr lang="en-US"/>
          </a:p>
        </p:txBody>
      </p:sp>
      <p:sp>
        <p:nvSpPr>
          <p:cNvPr id="4" name="Slide Image Placeholder 3"/>
          <p:cNvSpPr>
            <a:spLocks noGrp="1" noRot="1" noChangeAspect="1"/>
          </p:cNvSpPr>
          <p:nvPr>
            <p:ph type="sldImg" idx="2"/>
          </p:nvPr>
        </p:nvSpPr>
        <p:spPr>
          <a:xfrm>
            <a:off x="982663" y="1065213"/>
            <a:ext cx="5111750" cy="28749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7708" y="4100305"/>
            <a:ext cx="5661660" cy="335479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092629"/>
            <a:ext cx="3066733" cy="4274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092629"/>
            <a:ext cx="3066733" cy="427484"/>
          </a:xfrm>
          <a:prstGeom prst="rect">
            <a:avLst/>
          </a:prstGeom>
        </p:spPr>
        <p:txBody>
          <a:bodyPr vert="horz" lIns="91440" tIns="45720" rIns="91440" bIns="45720" rtlCol="0" anchor="b"/>
          <a:lstStyle>
            <a:lvl1pPr algn="r">
              <a:defRPr sz="1200"/>
            </a:lvl1pPr>
          </a:lstStyle>
          <a:p>
            <a:fld id="{299871E0-9EBA-40FD-BA4E-D569AD1920DF}" type="slidenum">
              <a:rPr lang="en-US" smtClean="0"/>
              <a:t>‹#›</a:t>
            </a:fld>
            <a:endParaRPr lang="en-US"/>
          </a:p>
        </p:txBody>
      </p:sp>
    </p:spTree>
    <p:extLst>
      <p:ext uri="{BB962C8B-B14F-4D97-AF65-F5344CB8AC3E}">
        <p14:creationId xmlns:p14="http://schemas.microsoft.com/office/powerpoint/2010/main" val="3641429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use case – we</a:t>
            </a:r>
            <a:r>
              <a:rPr lang="en-US" baseline="0" dirty="0" smtClean="0"/>
              <a:t> are tasked with doing feature extraction from VA clinical notes for </a:t>
            </a:r>
          </a:p>
          <a:p>
            <a:r>
              <a:rPr lang="en-US" baseline="0" dirty="0" smtClean="0"/>
              <a:t>  the purposes of </a:t>
            </a:r>
          </a:p>
          <a:p>
            <a:r>
              <a:rPr lang="en-US" baseline="0" dirty="0" smtClean="0"/>
              <a:t>       epidemiological studies</a:t>
            </a:r>
          </a:p>
          <a:p>
            <a:r>
              <a:rPr lang="en-US" baseline="0" dirty="0" smtClean="0"/>
              <a:t>       bio-surveillance</a:t>
            </a:r>
          </a:p>
          <a:p>
            <a:r>
              <a:rPr lang="en-US" baseline="0" dirty="0" smtClean="0"/>
              <a:t>       Policy</a:t>
            </a:r>
          </a:p>
          <a:p>
            <a:r>
              <a:rPr lang="en-US" baseline="0" dirty="0" smtClean="0"/>
              <a:t>       utilization</a:t>
            </a:r>
          </a:p>
          <a:p>
            <a:r>
              <a:rPr lang="en-US" baseline="0" dirty="0" smtClean="0"/>
              <a:t>       compliance</a:t>
            </a:r>
          </a:p>
          <a:p>
            <a:r>
              <a:rPr lang="en-US" baseline="0" dirty="0" smtClean="0"/>
              <a:t>       quality assertion</a:t>
            </a:r>
          </a:p>
          <a:p>
            <a:endParaRPr lang="en-US" baseline="0" dirty="0" smtClean="0"/>
          </a:p>
          <a:p>
            <a:r>
              <a:rPr lang="en-US" baseline="0" dirty="0" smtClean="0"/>
              <a:t>(click)</a:t>
            </a:r>
          </a:p>
          <a:p>
            <a:r>
              <a:rPr lang="en-US" baseline="0" dirty="0" smtClean="0"/>
              <a:t>Within an environment that is Very heterogeneous</a:t>
            </a:r>
          </a:p>
          <a:p>
            <a:r>
              <a:rPr lang="en-US" baseline="0" dirty="0" smtClean="0"/>
              <a:t> with billions of records</a:t>
            </a:r>
          </a:p>
          <a:p>
            <a:r>
              <a:rPr lang="en-US" baseline="0" dirty="0" smtClean="0"/>
              <a:t>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0D291DD9-FB57-4C0D-9E86-B5D4E78DD44A}" type="slidenum">
              <a:rPr lang="en-US" smtClean="0"/>
              <a:t>5</a:t>
            </a:fld>
            <a:endParaRPr lang="en-US"/>
          </a:p>
        </p:txBody>
      </p:sp>
    </p:spTree>
    <p:extLst>
      <p:ext uri="{BB962C8B-B14F-4D97-AF65-F5344CB8AC3E}">
        <p14:creationId xmlns:p14="http://schemas.microsoft.com/office/powerpoint/2010/main" val="3588757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Heterogeneous</a:t>
            </a:r>
            <a:r>
              <a:rPr lang="en-US" baseline="0" dirty="0" smtClean="0"/>
              <a:t> in the sense that these records are replete with semi-structured components including</a:t>
            </a:r>
          </a:p>
          <a:p>
            <a:r>
              <a:rPr lang="en-US" baseline="0" dirty="0" smtClean="0"/>
              <a:t>       slot: value  structures – for example pain scale: 7</a:t>
            </a:r>
          </a:p>
          <a:p>
            <a:r>
              <a:rPr lang="en-US" baseline="0" dirty="0" smtClean="0"/>
              <a:t>       check boxes</a:t>
            </a:r>
          </a:p>
          <a:p>
            <a:r>
              <a:rPr lang="en-US" baseline="0" dirty="0" smtClean="0"/>
              <a:t>       questions and their answers</a:t>
            </a:r>
          </a:p>
          <a:p>
            <a:r>
              <a:rPr lang="en-US" baseline="0" dirty="0" smtClean="0"/>
              <a:t>       fill in the blank kinds of boiler plate</a:t>
            </a:r>
          </a:p>
          <a:p>
            <a:endParaRPr lang="en-US" baseline="0" dirty="0" smtClean="0"/>
          </a:p>
          <a:p>
            <a:r>
              <a:rPr lang="en-US" baseline="0" dirty="0" smtClean="0"/>
              <a:t>  Where we have to worry about contextual environment including</a:t>
            </a:r>
          </a:p>
          <a:p>
            <a:r>
              <a:rPr lang="en-US" baseline="0" dirty="0" smtClean="0"/>
              <a:t>       whether the statement is about the patient or not,</a:t>
            </a:r>
          </a:p>
          <a:p>
            <a:r>
              <a:rPr lang="en-US" baseline="0" dirty="0" smtClean="0"/>
              <a:t>       whether the statement is about something in the past</a:t>
            </a:r>
          </a:p>
          <a:p>
            <a:r>
              <a:rPr lang="en-US" baseline="0" dirty="0" smtClean="0"/>
              <a:t>       whether the statement is conditional, for instance, take this for pain</a:t>
            </a:r>
          </a:p>
          <a:p>
            <a:r>
              <a:rPr lang="en-US" baseline="0" dirty="0" smtClean="0"/>
              <a:t>       and of course </a:t>
            </a:r>
          </a:p>
          <a:p>
            <a:r>
              <a:rPr lang="en-US" baseline="0" dirty="0" smtClean="0"/>
              <a:t>        negation </a:t>
            </a:r>
          </a:p>
          <a:p>
            <a:endParaRPr lang="en-US" baseline="0" dirty="0" smtClean="0"/>
          </a:p>
          <a:p>
            <a:r>
              <a:rPr lang="en-US" baseline="0" dirty="0" smtClean="0"/>
              <a:t>  Where many studies include two or three document types like discharge summaries, and history and physicals,</a:t>
            </a:r>
          </a:p>
          <a:p>
            <a:r>
              <a:rPr lang="en-US" baseline="0" dirty="0" smtClean="0"/>
              <a:t>  the 2 billion plus records in this corpus have 2700 types of records including surveys, group discussions along the expected kinds of records</a:t>
            </a:r>
          </a:p>
          <a:p>
            <a:endParaRPr lang="en-US" baseline="0" dirty="0" smtClean="0"/>
          </a:p>
          <a:p>
            <a:r>
              <a:rPr lang="en-US" baseline="0" dirty="0" smtClean="0"/>
              <a:t>  click</a:t>
            </a:r>
          </a:p>
          <a:p>
            <a:r>
              <a:rPr lang="en-US" baseline="0" dirty="0" smtClean="0"/>
              <a:t>   These are the demons that we deal with </a:t>
            </a:r>
          </a:p>
        </p:txBody>
      </p:sp>
      <p:sp>
        <p:nvSpPr>
          <p:cNvPr id="4" name="Slide Number Placeholder 3"/>
          <p:cNvSpPr>
            <a:spLocks noGrp="1"/>
          </p:cNvSpPr>
          <p:nvPr>
            <p:ph type="sldNum" sz="quarter" idx="10"/>
          </p:nvPr>
        </p:nvSpPr>
        <p:spPr/>
        <p:txBody>
          <a:bodyPr/>
          <a:lstStyle/>
          <a:p>
            <a:fld id="{0D291DD9-FB57-4C0D-9E86-B5D4E78DD44A}" type="slidenum">
              <a:rPr lang="en-US" smtClean="0"/>
              <a:t>6</a:t>
            </a:fld>
            <a:endParaRPr lang="en-US"/>
          </a:p>
        </p:txBody>
      </p:sp>
    </p:spTree>
    <p:extLst>
      <p:ext uri="{BB962C8B-B14F-4D97-AF65-F5344CB8AC3E}">
        <p14:creationId xmlns:p14="http://schemas.microsoft.com/office/powerpoint/2010/main" val="3104265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am …</a:t>
            </a:r>
          </a:p>
          <a:p>
            <a:r>
              <a:rPr lang="en-US" baseline="0" dirty="0" smtClean="0"/>
              <a:t>I am going to change focus from looking across </a:t>
            </a:r>
          </a:p>
          <a:p>
            <a:r>
              <a:rPr lang="en-US" baseline="0" dirty="0" smtClean="0"/>
              <a:t>the creates from the top, but look at the creates </a:t>
            </a:r>
          </a:p>
          <a:p>
            <a:r>
              <a:rPr lang="en-US" baseline="0" dirty="0" smtClean="0"/>
              <a:t>from shared functionalities and people.</a:t>
            </a:r>
          </a:p>
          <a:p>
            <a:endParaRPr lang="en-US" baseline="0" dirty="0" smtClean="0"/>
          </a:p>
          <a:p>
            <a:r>
              <a:rPr lang="en-US" baseline="0" dirty="0" smtClean="0"/>
              <a:t>Framework is a shared set of tools and </a:t>
            </a:r>
            <a:r>
              <a:rPr lang="en-US" baseline="0" dirty="0" err="1" smtClean="0"/>
              <a:t>apis</a:t>
            </a:r>
            <a:r>
              <a:rPr lang="en-US" baseline="0" dirty="0" smtClean="0"/>
              <a:t> that spans </a:t>
            </a:r>
          </a:p>
          <a:p>
            <a:r>
              <a:rPr lang="en-US" baseline="0" dirty="0" smtClean="0"/>
              <a:t>across groups – </a:t>
            </a:r>
          </a:p>
          <a:p>
            <a:endParaRPr lang="en-US" baseline="0" dirty="0" smtClean="0"/>
          </a:p>
          <a:p>
            <a:r>
              <a:rPr lang="en-US" baseline="0" dirty="0" smtClean="0"/>
              <a:t>Framework is not an application – but a repository of many </a:t>
            </a:r>
          </a:p>
          <a:p>
            <a:r>
              <a:rPr lang="en-US" baseline="0" dirty="0" smtClean="0"/>
              <a:t>Functionalities that are being harnessed to build up applications </a:t>
            </a:r>
          </a:p>
          <a:p>
            <a:r>
              <a:rPr lang="en-US" baseline="0" dirty="0" smtClean="0"/>
              <a:t>For tasks.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0C1C0576-48AD-4A35-83D7-3CD80869C045}" type="slidenum">
              <a:rPr lang="en-US" smtClean="0"/>
              <a:t>32</a:t>
            </a:fld>
            <a:endParaRPr lang="en-US"/>
          </a:p>
        </p:txBody>
      </p:sp>
    </p:spTree>
    <p:extLst>
      <p:ext uri="{BB962C8B-B14F-4D97-AF65-F5344CB8AC3E}">
        <p14:creationId xmlns:p14="http://schemas.microsoft.com/office/powerpoint/2010/main" val="499247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E9AE33-C089-402E-B64E-57878B6FFEC2}" type="datetimeFigureOut">
              <a:rPr lang="en-US" smtClean="0"/>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5DA2A-C244-46A8-A2A7-C224271C32A8}" type="slidenum">
              <a:rPr lang="en-US" smtClean="0"/>
              <a:t>‹#›</a:t>
            </a:fld>
            <a:endParaRPr lang="en-US"/>
          </a:p>
        </p:txBody>
      </p:sp>
      <p:sp>
        <p:nvSpPr>
          <p:cNvPr id="8" name="Slide Number Placeholder 5"/>
          <p:cNvSpPr txBox="1">
            <a:spLocks/>
          </p:cNvSpPr>
          <p:nvPr userDrawn="1"/>
        </p:nvSpPr>
        <p:spPr>
          <a:xfrm>
            <a:off x="8937172"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E0CED8-EAA0-48D5-9F7F-B38C4E6CAD51}" type="slidenum">
              <a:rPr lang="en-US" smtClean="0"/>
              <a:pPr/>
              <a:t>‹#›</a:t>
            </a:fld>
            <a:endParaRPr lang="en-US" dirty="0"/>
          </a:p>
        </p:txBody>
      </p:sp>
      <p:pic>
        <p:nvPicPr>
          <p:cNvPr id="9" name="Picture 11"/>
          <p:cNvPicPr>
            <a:picLocks noChangeAspect="1"/>
          </p:cNvPicPr>
          <p:nvPr userDrawn="1"/>
        </p:nvPicPr>
        <p:blipFill>
          <a:blip r:embed="rId2"/>
          <a:srcRect/>
          <a:stretch>
            <a:fillRect/>
          </a:stretch>
        </p:blipFill>
        <p:spPr bwMode="auto">
          <a:xfrm>
            <a:off x="9295651" y="6189662"/>
            <a:ext cx="1751013" cy="447675"/>
          </a:xfrm>
          <a:prstGeom prst="rect">
            <a:avLst/>
          </a:prstGeom>
          <a:noFill/>
          <a:ln w="9525">
            <a:noFill/>
            <a:miter lim="800000"/>
            <a:headEnd/>
            <a:tailEnd/>
          </a:ln>
        </p:spPr>
      </p:pic>
      <p:pic>
        <p:nvPicPr>
          <p:cNvPr id="10" name="Picture 9"/>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666" b="99467" l="0" r="100000"/>
                    </a14:imgEffect>
                  </a14:imgLayer>
                </a14:imgProps>
              </a:ext>
              <a:ext uri="{28A0092B-C50C-407E-A947-70E740481C1C}">
                <a14:useLocalDpi xmlns:a14="http://schemas.microsoft.com/office/drawing/2010/main" val="0"/>
              </a:ext>
            </a:extLst>
          </a:blip>
          <a:stretch>
            <a:fillRect/>
          </a:stretch>
        </p:blipFill>
        <p:spPr>
          <a:xfrm>
            <a:off x="8686051" y="6147594"/>
            <a:ext cx="534149" cy="531812"/>
          </a:xfrm>
          <a:prstGeom prst="rect">
            <a:avLst/>
          </a:prstGeom>
        </p:spPr>
      </p:pic>
    </p:spTree>
    <p:extLst>
      <p:ext uri="{BB962C8B-B14F-4D97-AF65-F5344CB8AC3E}">
        <p14:creationId xmlns:p14="http://schemas.microsoft.com/office/powerpoint/2010/main" val="300614804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9AE33-C089-402E-B64E-57878B6FFEC2}" type="datetimeFigureOut">
              <a:rPr lang="en-US" smtClean="0"/>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5DA2A-C244-46A8-A2A7-C224271C32A8}" type="slidenum">
              <a:rPr lang="en-US" smtClean="0"/>
              <a:t>‹#›</a:t>
            </a:fld>
            <a:endParaRPr lang="en-US"/>
          </a:p>
        </p:txBody>
      </p:sp>
    </p:spTree>
    <p:extLst>
      <p:ext uri="{BB962C8B-B14F-4D97-AF65-F5344CB8AC3E}">
        <p14:creationId xmlns:p14="http://schemas.microsoft.com/office/powerpoint/2010/main" val="3053249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9AE33-C089-402E-B64E-57878B6FFEC2}" type="datetimeFigureOut">
              <a:rPr lang="en-US" smtClean="0"/>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5DA2A-C244-46A8-A2A7-C224271C32A8}" type="slidenum">
              <a:rPr lang="en-US" smtClean="0"/>
              <a:t>‹#›</a:t>
            </a:fld>
            <a:endParaRPr lang="en-US"/>
          </a:p>
        </p:txBody>
      </p:sp>
    </p:spTree>
    <p:extLst>
      <p:ext uri="{BB962C8B-B14F-4D97-AF65-F5344CB8AC3E}">
        <p14:creationId xmlns:p14="http://schemas.microsoft.com/office/powerpoint/2010/main" val="1686481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9AE33-C089-402E-B64E-57878B6FFEC2}" type="datetimeFigureOut">
              <a:rPr lang="en-US" smtClean="0"/>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5DA2A-C244-46A8-A2A7-C224271C32A8}" type="slidenum">
              <a:rPr lang="en-US" smtClean="0"/>
              <a:t>‹#›</a:t>
            </a:fld>
            <a:endParaRPr lang="en-US"/>
          </a:p>
        </p:txBody>
      </p:sp>
      <p:sp>
        <p:nvSpPr>
          <p:cNvPr id="7" name="Slide Number Placeholder 5"/>
          <p:cNvSpPr txBox="1">
            <a:spLocks/>
          </p:cNvSpPr>
          <p:nvPr userDrawn="1"/>
        </p:nvSpPr>
        <p:spPr>
          <a:xfrm>
            <a:off x="9220200" y="636995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E0CED8-EAA0-48D5-9F7F-B38C4E6CAD51}" type="slidenum">
              <a:rPr lang="en-US" smtClean="0"/>
              <a:pPr/>
              <a:t>‹#›</a:t>
            </a:fld>
            <a:endParaRPr lang="en-US" dirty="0"/>
          </a:p>
        </p:txBody>
      </p:sp>
      <p:pic>
        <p:nvPicPr>
          <p:cNvPr id="8" name="Picture 11"/>
          <p:cNvPicPr>
            <a:picLocks noChangeAspect="1"/>
          </p:cNvPicPr>
          <p:nvPr userDrawn="1"/>
        </p:nvPicPr>
        <p:blipFill>
          <a:blip r:embed="rId2"/>
          <a:srcRect/>
          <a:stretch>
            <a:fillRect/>
          </a:stretch>
        </p:blipFill>
        <p:spPr bwMode="auto">
          <a:xfrm>
            <a:off x="9220200" y="6201682"/>
            <a:ext cx="1751013" cy="447675"/>
          </a:xfrm>
          <a:prstGeom prst="rect">
            <a:avLst/>
          </a:prstGeom>
          <a:noFill/>
          <a:ln w="9525">
            <a:noFill/>
            <a:miter lim="800000"/>
            <a:headEnd/>
            <a:tailEnd/>
          </a:ln>
        </p:spPr>
      </p:pic>
      <p:pic>
        <p:nvPicPr>
          <p:cNvPr id="9" name="Picture 8"/>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666" b="99467" l="0" r="100000"/>
                    </a14:imgEffect>
                  </a14:imgLayer>
                </a14:imgProps>
              </a:ext>
              <a:ext uri="{28A0092B-C50C-407E-A947-70E740481C1C}">
                <a14:useLocalDpi xmlns:a14="http://schemas.microsoft.com/office/drawing/2010/main" val="0"/>
              </a:ext>
            </a:extLst>
          </a:blip>
          <a:stretch>
            <a:fillRect/>
          </a:stretch>
        </p:blipFill>
        <p:spPr>
          <a:xfrm>
            <a:off x="8610600" y="6159613"/>
            <a:ext cx="534149" cy="531812"/>
          </a:xfrm>
          <a:prstGeom prst="rect">
            <a:avLst/>
          </a:prstGeom>
        </p:spPr>
      </p:pic>
    </p:spTree>
    <p:extLst>
      <p:ext uri="{BB962C8B-B14F-4D97-AF65-F5344CB8AC3E}">
        <p14:creationId xmlns:p14="http://schemas.microsoft.com/office/powerpoint/2010/main" val="14316856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CE9AE33-C089-402E-B64E-57878B6FFEC2}" type="datetimeFigureOut">
              <a:rPr lang="en-US" smtClean="0"/>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5DA2A-C244-46A8-A2A7-C224271C32A8}" type="slidenum">
              <a:rPr lang="en-US" smtClean="0"/>
              <a:t>‹#›</a:t>
            </a:fld>
            <a:endParaRPr lang="en-US"/>
          </a:p>
        </p:txBody>
      </p:sp>
    </p:spTree>
    <p:extLst>
      <p:ext uri="{BB962C8B-B14F-4D97-AF65-F5344CB8AC3E}">
        <p14:creationId xmlns:p14="http://schemas.microsoft.com/office/powerpoint/2010/main" val="19098290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E9AE33-C089-402E-B64E-57878B6FFEC2}" type="datetimeFigureOut">
              <a:rPr lang="en-US" smtClean="0"/>
              <a:t>4/20/2017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5DA2A-C244-46A8-A2A7-C224271C32A8}" type="slidenum">
              <a:rPr lang="en-US" smtClean="0"/>
              <a:t>‹#›</a:t>
            </a:fld>
            <a:endParaRPr lang="en-US"/>
          </a:p>
        </p:txBody>
      </p:sp>
      <p:sp>
        <p:nvSpPr>
          <p:cNvPr id="8" name="Slide Number Placeholder 5"/>
          <p:cNvSpPr txBox="1">
            <a:spLocks/>
          </p:cNvSpPr>
          <p:nvPr userDrawn="1"/>
        </p:nvSpPr>
        <p:spPr>
          <a:xfrm>
            <a:off x="9220200" y="639898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E0CED8-EAA0-48D5-9F7F-B38C4E6CAD51}" type="slidenum">
              <a:rPr lang="en-US" smtClean="0"/>
              <a:pPr/>
              <a:t>‹#›</a:t>
            </a:fld>
            <a:endParaRPr lang="en-US" dirty="0"/>
          </a:p>
        </p:txBody>
      </p:sp>
      <p:pic>
        <p:nvPicPr>
          <p:cNvPr id="9" name="Picture 11"/>
          <p:cNvPicPr>
            <a:picLocks noChangeAspect="1"/>
          </p:cNvPicPr>
          <p:nvPr userDrawn="1"/>
        </p:nvPicPr>
        <p:blipFill>
          <a:blip r:embed="rId2"/>
          <a:srcRect/>
          <a:stretch>
            <a:fillRect/>
          </a:stretch>
        </p:blipFill>
        <p:spPr bwMode="auto">
          <a:xfrm>
            <a:off x="9220200" y="6230711"/>
            <a:ext cx="1751013" cy="447675"/>
          </a:xfrm>
          <a:prstGeom prst="rect">
            <a:avLst/>
          </a:prstGeom>
          <a:noFill/>
          <a:ln w="9525">
            <a:noFill/>
            <a:miter lim="800000"/>
            <a:headEnd/>
            <a:tailEnd/>
          </a:ln>
        </p:spPr>
      </p:pic>
      <p:pic>
        <p:nvPicPr>
          <p:cNvPr id="10" name="Picture 9"/>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666" b="99467" l="0" r="100000"/>
                    </a14:imgEffect>
                  </a14:imgLayer>
                </a14:imgProps>
              </a:ext>
              <a:ext uri="{28A0092B-C50C-407E-A947-70E740481C1C}">
                <a14:useLocalDpi xmlns:a14="http://schemas.microsoft.com/office/drawing/2010/main" val="0"/>
              </a:ext>
            </a:extLst>
          </a:blip>
          <a:stretch>
            <a:fillRect/>
          </a:stretch>
        </p:blipFill>
        <p:spPr>
          <a:xfrm>
            <a:off x="8570538" y="6232299"/>
            <a:ext cx="534149" cy="531812"/>
          </a:xfrm>
          <a:prstGeom prst="rect">
            <a:avLst/>
          </a:prstGeom>
        </p:spPr>
      </p:pic>
    </p:spTree>
    <p:extLst>
      <p:ext uri="{BB962C8B-B14F-4D97-AF65-F5344CB8AC3E}">
        <p14:creationId xmlns:p14="http://schemas.microsoft.com/office/powerpoint/2010/main" val="41559633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E9AE33-C089-402E-B64E-57878B6FFEC2}" type="datetimeFigureOut">
              <a:rPr lang="en-US" smtClean="0"/>
              <a:t>4/20/2017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15DA2A-C244-46A8-A2A7-C224271C32A8}" type="slidenum">
              <a:rPr lang="en-US" smtClean="0"/>
              <a:t>‹#›</a:t>
            </a:fld>
            <a:endParaRPr lang="en-US"/>
          </a:p>
        </p:txBody>
      </p:sp>
      <p:sp>
        <p:nvSpPr>
          <p:cNvPr id="10" name="Slide Number Placeholder 5"/>
          <p:cNvSpPr txBox="1">
            <a:spLocks/>
          </p:cNvSpPr>
          <p:nvPr userDrawn="1"/>
        </p:nvSpPr>
        <p:spPr>
          <a:xfrm>
            <a:off x="9396413" y="6357938"/>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E0CED8-EAA0-48D5-9F7F-B38C4E6CAD51}" type="slidenum">
              <a:rPr lang="en-US" smtClean="0"/>
              <a:pPr/>
              <a:t>‹#›</a:t>
            </a:fld>
            <a:endParaRPr lang="en-US" dirty="0"/>
          </a:p>
        </p:txBody>
      </p:sp>
      <p:pic>
        <p:nvPicPr>
          <p:cNvPr id="11" name="Picture 11"/>
          <p:cNvPicPr>
            <a:picLocks noChangeAspect="1"/>
          </p:cNvPicPr>
          <p:nvPr userDrawn="1"/>
        </p:nvPicPr>
        <p:blipFill>
          <a:blip r:embed="rId2"/>
          <a:srcRect/>
          <a:stretch>
            <a:fillRect/>
          </a:stretch>
        </p:blipFill>
        <p:spPr bwMode="auto">
          <a:xfrm>
            <a:off x="9396413" y="6189663"/>
            <a:ext cx="1751013" cy="447675"/>
          </a:xfrm>
          <a:prstGeom prst="rect">
            <a:avLst/>
          </a:prstGeom>
          <a:noFill/>
          <a:ln w="9525">
            <a:noFill/>
            <a:miter lim="800000"/>
            <a:headEnd/>
            <a:tailEnd/>
          </a:ln>
        </p:spPr>
      </p:pic>
      <p:pic>
        <p:nvPicPr>
          <p:cNvPr id="12" name="Picture 11"/>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666" b="99467" l="0" r="100000"/>
                    </a14:imgEffect>
                  </a14:imgLayer>
                </a14:imgProps>
              </a:ext>
              <a:ext uri="{28A0092B-C50C-407E-A947-70E740481C1C}">
                <a14:useLocalDpi xmlns:a14="http://schemas.microsoft.com/office/drawing/2010/main" val="0"/>
              </a:ext>
            </a:extLst>
          </a:blip>
          <a:stretch>
            <a:fillRect/>
          </a:stretch>
        </p:blipFill>
        <p:spPr>
          <a:xfrm>
            <a:off x="8686051" y="6147594"/>
            <a:ext cx="534149" cy="531812"/>
          </a:xfrm>
          <a:prstGeom prst="rect">
            <a:avLst/>
          </a:prstGeom>
        </p:spPr>
      </p:pic>
    </p:spTree>
    <p:extLst>
      <p:ext uri="{BB962C8B-B14F-4D97-AF65-F5344CB8AC3E}">
        <p14:creationId xmlns:p14="http://schemas.microsoft.com/office/powerpoint/2010/main" val="3932275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E9AE33-C089-402E-B64E-57878B6FFEC2}" type="datetimeFigureOut">
              <a:rPr lang="en-US" smtClean="0"/>
              <a:t>4/20/2017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15DA2A-C244-46A8-A2A7-C224271C32A8}" type="slidenum">
              <a:rPr lang="en-US" smtClean="0"/>
              <a:t>‹#›</a:t>
            </a:fld>
            <a:endParaRPr lang="en-US"/>
          </a:p>
        </p:txBody>
      </p:sp>
    </p:spTree>
    <p:extLst>
      <p:ext uri="{BB962C8B-B14F-4D97-AF65-F5344CB8AC3E}">
        <p14:creationId xmlns:p14="http://schemas.microsoft.com/office/powerpoint/2010/main" val="31127840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E9AE33-C089-402E-B64E-57878B6FFEC2}" type="datetimeFigureOut">
              <a:rPr lang="en-US" smtClean="0"/>
              <a:t>4/20/2017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15DA2A-C244-46A8-A2A7-C224271C32A8}" type="slidenum">
              <a:rPr lang="en-US" smtClean="0"/>
              <a:t>‹#›</a:t>
            </a:fld>
            <a:endParaRPr lang="en-US"/>
          </a:p>
        </p:txBody>
      </p:sp>
    </p:spTree>
    <p:extLst>
      <p:ext uri="{BB962C8B-B14F-4D97-AF65-F5344CB8AC3E}">
        <p14:creationId xmlns:p14="http://schemas.microsoft.com/office/powerpoint/2010/main" val="646270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CE9AE33-C089-402E-B64E-57878B6FFEC2}" type="datetimeFigureOut">
              <a:rPr lang="en-US" smtClean="0"/>
              <a:t>4/20/2017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5DA2A-C244-46A8-A2A7-C224271C32A8}" type="slidenum">
              <a:rPr lang="en-US" smtClean="0"/>
              <a:t>‹#›</a:t>
            </a:fld>
            <a:endParaRPr lang="en-US"/>
          </a:p>
        </p:txBody>
      </p:sp>
    </p:spTree>
    <p:extLst>
      <p:ext uri="{BB962C8B-B14F-4D97-AF65-F5344CB8AC3E}">
        <p14:creationId xmlns:p14="http://schemas.microsoft.com/office/powerpoint/2010/main" val="1732885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CE9AE33-C089-402E-B64E-57878B6FFEC2}" type="datetimeFigureOut">
              <a:rPr lang="en-US" smtClean="0"/>
              <a:t>4/20/2017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5DA2A-C244-46A8-A2A7-C224271C32A8}" type="slidenum">
              <a:rPr lang="en-US" smtClean="0"/>
              <a:t>‹#›</a:t>
            </a:fld>
            <a:endParaRPr lang="en-US"/>
          </a:p>
        </p:txBody>
      </p:sp>
    </p:spTree>
    <p:extLst>
      <p:ext uri="{BB962C8B-B14F-4D97-AF65-F5344CB8AC3E}">
        <p14:creationId xmlns:p14="http://schemas.microsoft.com/office/powerpoint/2010/main" val="2754837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E9AE33-C089-402E-B64E-57878B6FFEC2}" type="datetimeFigureOut">
              <a:rPr lang="en-US" smtClean="0"/>
              <a:t>4/20/2017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5DA2A-C244-46A8-A2A7-C224271C32A8}" type="slidenum">
              <a:rPr lang="en-US" smtClean="0"/>
              <a:t>‹#›</a:t>
            </a:fld>
            <a:endParaRPr lang="en-US"/>
          </a:p>
        </p:txBody>
      </p:sp>
    </p:spTree>
    <p:extLst>
      <p:ext uri="{BB962C8B-B14F-4D97-AF65-F5344CB8AC3E}">
        <p14:creationId xmlns:p14="http://schemas.microsoft.com/office/powerpoint/2010/main" val="1654634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image" Target="../media/image44.jpeg"/><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6.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5.jpeg"/><Relationship Id="rId4" Type="http://schemas.openxmlformats.org/officeDocument/2006/relationships/diagramLayout" Target="../diagrams/layout3.xml"/><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hyperlink" Target="http://www.google.com/url?sa=i&amp;rct=j&amp;q=&amp;esrc=s&amp;frm=1&amp;source=images&amp;cd=&amp;cad=rja&amp;docid=3Ukwtz9YbuO9RM&amp;tbnid=SDAmgFhNyyL83M:&amp;ved=0CAUQjRw&amp;url=http://metamap.nlm.nih.gov/&amp;ei=gwmBUqryNNTZsASgoYDwCQ&amp;bvm=bv.56146854,d.cWc&amp;psig=AFQjCNGJ5JKLwdIJfqAf51kr11RjN84zvw&amp;ust=1384274361095321" TargetMode="External"/><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4438649"/>
            <a:ext cx="9724571" cy="1628322"/>
          </a:xfrm>
        </p:spPr>
        <p:txBody>
          <a:bodyPr>
            <a:normAutofit fontScale="92500" lnSpcReduction="10000"/>
          </a:bodyPr>
          <a:lstStyle/>
          <a:p>
            <a:pPr algn="r"/>
            <a:r>
              <a:rPr lang="en-US" dirty="0" smtClean="0"/>
              <a:t>Guy </a:t>
            </a:r>
            <a:r>
              <a:rPr lang="en-US" dirty="0" err="1" smtClean="0"/>
              <a:t>Divita</a:t>
            </a:r>
            <a:endParaRPr lang="en-US" dirty="0" smtClean="0"/>
          </a:p>
          <a:p>
            <a:pPr algn="r"/>
            <a:r>
              <a:rPr lang="en-US" dirty="0" smtClean="0"/>
              <a:t>University of Utah School of Medicine</a:t>
            </a:r>
          </a:p>
          <a:p>
            <a:pPr algn="r"/>
            <a:r>
              <a:rPr lang="en-US" dirty="0" smtClean="0"/>
              <a:t>VA HS R&amp;D Salt Lake</a:t>
            </a:r>
          </a:p>
          <a:p>
            <a:pPr algn="r"/>
            <a:r>
              <a:rPr lang="en-US" dirty="0" smtClean="0"/>
              <a:t>April 21</a:t>
            </a:r>
            <a:r>
              <a:rPr lang="en-US" dirty="0" smtClean="0"/>
              <a:t>, </a:t>
            </a:r>
            <a:r>
              <a:rPr lang="en-US" dirty="0" smtClean="0"/>
              <a:t>2017</a:t>
            </a:r>
            <a:endParaRPr lang="en-US" dirty="0"/>
          </a:p>
        </p:txBody>
      </p:sp>
      <p:pic>
        <p:nvPicPr>
          <p:cNvPr id="4" name="Picture 3"/>
          <p:cNvPicPr>
            <a:picLocks noChangeAspect="1"/>
          </p:cNvPicPr>
          <p:nvPr/>
        </p:nvPicPr>
        <p:blipFill>
          <a:blip r:embed="rId2"/>
          <a:stretch>
            <a:fillRect/>
          </a:stretch>
        </p:blipFill>
        <p:spPr>
          <a:xfrm>
            <a:off x="8573572" y="315310"/>
            <a:ext cx="2674998" cy="4123339"/>
          </a:xfrm>
          <a:prstGeom prst="rect">
            <a:avLst/>
          </a:prstGeom>
        </p:spPr>
      </p:pic>
      <p:sp>
        <p:nvSpPr>
          <p:cNvPr id="2" name="Title 1"/>
          <p:cNvSpPr>
            <a:spLocks noGrp="1"/>
          </p:cNvSpPr>
          <p:nvPr>
            <p:ph type="ctrTitle"/>
          </p:nvPr>
        </p:nvSpPr>
        <p:spPr>
          <a:xfrm rot="20187918">
            <a:off x="1193422" y="3326528"/>
            <a:ext cx="9144000" cy="1650912"/>
          </a:xfrm>
          <a:solidFill>
            <a:schemeClr val="bg1">
              <a:alpha val="88000"/>
            </a:schemeClr>
          </a:solidFill>
        </p:spPr>
        <p:txBody>
          <a:bodyPr>
            <a:noAutofit/>
          </a:bodyPr>
          <a:lstStyle/>
          <a:p>
            <a:r>
              <a:rPr lang="en-US" sz="4000" dirty="0" smtClean="0">
                <a:latin typeface="Cambria Math" panose="02040503050406030204" pitchFamily="18" charset="0"/>
                <a:ea typeface="Cambria Math" panose="02040503050406030204" pitchFamily="18" charset="0"/>
              </a:rPr>
              <a:t>A Turn of a Phrase into Fields</a:t>
            </a:r>
            <a:br>
              <a:rPr lang="en-US" sz="4000" dirty="0" smtClean="0">
                <a:latin typeface="Cambria Math" panose="02040503050406030204" pitchFamily="18" charset="0"/>
                <a:ea typeface="Cambria Math" panose="02040503050406030204" pitchFamily="18" charset="0"/>
              </a:rPr>
            </a:br>
            <a:r>
              <a:rPr lang="en-US" sz="4000" dirty="0" smtClean="0">
                <a:latin typeface="Cambria Math" panose="02040503050406030204" pitchFamily="18" charset="0"/>
                <a:ea typeface="Cambria Math" panose="02040503050406030204" pitchFamily="18" charset="0"/>
              </a:rPr>
              <a:t>or </a:t>
            </a:r>
            <a:br>
              <a:rPr lang="en-US" sz="4000" dirty="0" smtClean="0">
                <a:latin typeface="Cambria Math" panose="02040503050406030204" pitchFamily="18" charset="0"/>
                <a:ea typeface="Cambria Math" panose="02040503050406030204" pitchFamily="18" charset="0"/>
              </a:rPr>
            </a:br>
            <a:r>
              <a:rPr lang="en-US" sz="4000" dirty="0" smtClean="0">
                <a:latin typeface="Cambria Math" panose="02040503050406030204" pitchFamily="18" charset="0"/>
                <a:ea typeface="Cambria Math" panose="02040503050406030204" pitchFamily="18" charset="0"/>
              </a:rPr>
              <a:t>The </a:t>
            </a:r>
            <a:r>
              <a:rPr lang="en-US" sz="4000" dirty="0">
                <a:latin typeface="Cambria Math" panose="02040503050406030204" pitchFamily="18" charset="0"/>
                <a:ea typeface="Cambria Math" panose="02040503050406030204" pitchFamily="18" charset="0"/>
              </a:rPr>
              <a:t>M</a:t>
            </a:r>
            <a:r>
              <a:rPr lang="en-US" sz="4000" dirty="0" smtClean="0">
                <a:latin typeface="Cambria Math" panose="02040503050406030204" pitchFamily="18" charset="0"/>
                <a:ea typeface="Cambria Math" panose="02040503050406030204" pitchFamily="18" charset="0"/>
              </a:rPr>
              <a:t>agic </a:t>
            </a:r>
            <a:r>
              <a:rPr lang="en-US" sz="4000" dirty="0">
                <a:latin typeface="Cambria Math" panose="02040503050406030204" pitchFamily="18" charset="0"/>
                <a:ea typeface="Cambria Math" panose="02040503050406030204" pitchFamily="18" charset="0"/>
              </a:rPr>
              <a:t>B</a:t>
            </a:r>
            <a:r>
              <a:rPr lang="en-US" sz="4000" dirty="0" smtClean="0">
                <a:latin typeface="Cambria Math" panose="02040503050406030204" pitchFamily="18" charset="0"/>
                <a:ea typeface="Cambria Math" panose="02040503050406030204" pitchFamily="18" charset="0"/>
              </a:rPr>
              <a:t>ehind Clinical Natural Language Processing for Epidemiological Studies, Surveillance, and Quality Metrics</a:t>
            </a:r>
            <a:endParaRPr lang="en-US" sz="40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9584226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555673" y="2008505"/>
            <a:ext cx="6003636" cy="372543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Place for Everything: Domain ontology</a:t>
            </a:r>
            <a:endParaRPr lang="en-US" dirty="0"/>
          </a:p>
        </p:txBody>
      </p:sp>
      <p:sp>
        <p:nvSpPr>
          <p:cNvPr id="3" name="Content Placeholder 2"/>
          <p:cNvSpPr>
            <a:spLocks noGrp="1"/>
          </p:cNvSpPr>
          <p:nvPr>
            <p:ph idx="1"/>
          </p:nvPr>
        </p:nvSpPr>
        <p:spPr>
          <a:xfrm>
            <a:off x="838200" y="1825625"/>
            <a:ext cx="3484418" cy="4351338"/>
          </a:xfrm>
        </p:spPr>
        <p:txBody>
          <a:bodyPr/>
          <a:lstStyle/>
          <a:p>
            <a:r>
              <a:rPr lang="en-US" dirty="0" smtClean="0"/>
              <a:t>Taxonomy: a set of categories joined by is-a relationships</a:t>
            </a:r>
            <a:endParaRPr lang="en-US" dirty="0"/>
          </a:p>
        </p:txBody>
      </p:sp>
      <p:sp>
        <p:nvSpPr>
          <p:cNvPr id="4" name="Rectangle 3"/>
          <p:cNvSpPr/>
          <p:nvPr/>
        </p:nvSpPr>
        <p:spPr>
          <a:xfrm>
            <a:off x="5615709" y="4810328"/>
            <a:ext cx="2050473" cy="77780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smtClean="0"/>
              <a:t>Domain Ontology</a:t>
            </a:r>
            <a:endParaRPr lang="en-US" sz="2400" dirty="0"/>
          </a:p>
        </p:txBody>
      </p:sp>
      <p:sp>
        <p:nvSpPr>
          <p:cNvPr id="5" name="Rectangle 4"/>
          <p:cNvSpPr/>
          <p:nvPr/>
        </p:nvSpPr>
        <p:spPr>
          <a:xfrm>
            <a:off x="8666723" y="2084343"/>
            <a:ext cx="1782618" cy="7019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rgbClr val="FFFF00"/>
                </a:solidFill>
              </a:rPr>
              <a:t>Taxonomy</a:t>
            </a:r>
            <a:endParaRPr lang="en-US" sz="2400" dirty="0">
              <a:solidFill>
                <a:srgbClr val="FFFF00"/>
              </a:solidFill>
            </a:endParaRPr>
          </a:p>
        </p:txBody>
      </p:sp>
      <p:sp>
        <p:nvSpPr>
          <p:cNvPr id="9" name="Rectangle 8"/>
          <p:cNvSpPr/>
          <p:nvPr/>
        </p:nvSpPr>
        <p:spPr>
          <a:xfrm>
            <a:off x="6621888" y="3061551"/>
            <a:ext cx="1311565" cy="44237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Category</a:t>
            </a:r>
            <a:endParaRPr lang="en-US" dirty="0"/>
          </a:p>
        </p:txBody>
      </p:sp>
      <p:sp>
        <p:nvSpPr>
          <p:cNvPr id="12" name="Rectangle 11"/>
          <p:cNvSpPr/>
          <p:nvPr/>
        </p:nvSpPr>
        <p:spPr>
          <a:xfrm>
            <a:off x="9079154" y="3061551"/>
            <a:ext cx="1385452" cy="60765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Problem</a:t>
            </a:r>
            <a:endParaRPr lang="en-US" dirty="0"/>
          </a:p>
        </p:txBody>
      </p:sp>
      <p:sp>
        <p:nvSpPr>
          <p:cNvPr id="13" name="Rectangle 12"/>
          <p:cNvSpPr/>
          <p:nvPr/>
        </p:nvSpPr>
        <p:spPr>
          <a:xfrm>
            <a:off x="8021831" y="4073235"/>
            <a:ext cx="1487054" cy="68349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Abnormal Behavior</a:t>
            </a:r>
            <a:endParaRPr lang="en-US" sz="2400" dirty="0"/>
          </a:p>
        </p:txBody>
      </p:sp>
      <p:sp>
        <p:nvSpPr>
          <p:cNvPr id="14" name="Rectangle 13"/>
          <p:cNvSpPr/>
          <p:nvPr/>
        </p:nvSpPr>
        <p:spPr>
          <a:xfrm>
            <a:off x="9878340" y="4073235"/>
            <a:ext cx="1533238" cy="68349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Sign or Symptom</a:t>
            </a:r>
            <a:endParaRPr lang="en-US" sz="2400" dirty="0"/>
          </a:p>
        </p:txBody>
      </p:sp>
      <p:sp>
        <p:nvSpPr>
          <p:cNvPr id="15" name="Rectangle 14"/>
          <p:cNvSpPr/>
          <p:nvPr/>
        </p:nvSpPr>
        <p:spPr>
          <a:xfrm>
            <a:off x="10449341" y="5271666"/>
            <a:ext cx="1099127" cy="39716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Pain</a:t>
            </a:r>
            <a:endParaRPr lang="en-US" sz="2400" dirty="0"/>
          </a:p>
        </p:txBody>
      </p:sp>
      <p:cxnSp>
        <p:nvCxnSpPr>
          <p:cNvPr id="17" name="Elbow Connector 16"/>
          <p:cNvCxnSpPr>
            <a:stCxn id="15" idx="0"/>
            <a:endCxn id="14" idx="2"/>
          </p:cNvCxnSpPr>
          <p:nvPr/>
        </p:nvCxnSpPr>
        <p:spPr>
          <a:xfrm rot="16200000" flipV="1">
            <a:off x="10564463" y="4837224"/>
            <a:ext cx="514938" cy="353946"/>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4" idx="0"/>
            <a:endCxn id="12" idx="2"/>
          </p:cNvCxnSpPr>
          <p:nvPr/>
        </p:nvCxnSpPr>
        <p:spPr>
          <a:xfrm rot="16200000" flipV="1">
            <a:off x="10006406" y="3434681"/>
            <a:ext cx="404028" cy="873079"/>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3" idx="0"/>
            <a:endCxn id="12" idx="2"/>
          </p:cNvCxnSpPr>
          <p:nvPr/>
        </p:nvCxnSpPr>
        <p:spPr>
          <a:xfrm rot="5400000" flipH="1" flipV="1">
            <a:off x="9066605" y="3367960"/>
            <a:ext cx="404028" cy="100652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2" idx="0"/>
            <a:endCxn id="5" idx="2"/>
          </p:cNvCxnSpPr>
          <p:nvPr/>
        </p:nvCxnSpPr>
        <p:spPr>
          <a:xfrm rot="16200000" flipV="1">
            <a:off x="9527334" y="2817005"/>
            <a:ext cx="275244" cy="21384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9" idx="0"/>
            <a:endCxn id="5" idx="2"/>
          </p:cNvCxnSpPr>
          <p:nvPr/>
        </p:nvCxnSpPr>
        <p:spPr>
          <a:xfrm rot="5400000" flipH="1" flipV="1">
            <a:off x="8280229" y="1783749"/>
            <a:ext cx="275244" cy="228036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410853" y="4296925"/>
            <a:ext cx="9038488" cy="1880038"/>
            <a:chOff x="1410853" y="4296925"/>
            <a:chExt cx="9038488" cy="1880038"/>
          </a:xfrm>
        </p:grpSpPr>
        <p:grpSp>
          <p:nvGrpSpPr>
            <p:cNvPr id="6" name="Group 5"/>
            <p:cNvGrpSpPr/>
            <p:nvPr/>
          </p:nvGrpSpPr>
          <p:grpSpPr>
            <a:xfrm>
              <a:off x="1410853" y="4296925"/>
              <a:ext cx="2909456" cy="1880038"/>
              <a:chOff x="1410853" y="4296925"/>
              <a:chExt cx="2909456" cy="1880038"/>
            </a:xfrm>
          </p:grpSpPr>
          <p:grpSp>
            <p:nvGrpSpPr>
              <p:cNvPr id="19" name="Group 18"/>
              <p:cNvGrpSpPr/>
              <p:nvPr/>
            </p:nvGrpSpPr>
            <p:grpSpPr>
              <a:xfrm>
                <a:off x="1410853" y="4296925"/>
                <a:ext cx="1676401" cy="1880038"/>
                <a:chOff x="6019800" y="3574069"/>
                <a:chExt cx="1676401" cy="1880038"/>
              </a:xfrm>
            </p:grpSpPr>
            <p:grpSp>
              <p:nvGrpSpPr>
                <p:cNvPr id="20" name="Group 19"/>
                <p:cNvGrpSpPr/>
                <p:nvPr/>
              </p:nvGrpSpPr>
              <p:grpSpPr>
                <a:xfrm>
                  <a:off x="6019800" y="3574069"/>
                  <a:ext cx="1676401" cy="1880038"/>
                  <a:chOff x="5867400" y="3581400"/>
                  <a:chExt cx="1676401" cy="1880038"/>
                </a:xfrm>
              </p:grpSpPr>
              <p:sp>
                <p:nvSpPr>
                  <p:cNvPr id="38" name="Snip Single Corner Rectangle 37"/>
                  <p:cNvSpPr/>
                  <p:nvPr/>
                </p:nvSpPr>
                <p:spPr>
                  <a:xfrm>
                    <a:off x="5867400" y="3581400"/>
                    <a:ext cx="1676401" cy="1880038"/>
                  </a:xfrm>
                  <a:prstGeom prst="snip1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6019801" y="3979505"/>
                    <a:ext cx="1281569" cy="369332"/>
                  </a:xfrm>
                  <a:prstGeom prst="rect">
                    <a:avLst/>
                  </a:prstGeom>
                  <a:solidFill>
                    <a:schemeClr val="bg1"/>
                  </a:solidFill>
                </p:spPr>
                <p:txBody>
                  <a:bodyPr wrap="none" rtlCol="0">
                    <a:spAutoFit/>
                  </a:bodyPr>
                  <a:lstStyle/>
                  <a:p>
                    <a:r>
                      <a:rPr lang="en-US" dirty="0" smtClean="0"/>
                      <a:t>Clinical Text</a:t>
                    </a:r>
                    <a:endParaRPr lang="en-US" dirty="0"/>
                  </a:p>
                </p:txBody>
              </p:sp>
            </p:grpSp>
            <p:sp>
              <p:nvSpPr>
                <p:cNvPr id="22" name="Rectangle 21"/>
                <p:cNvSpPr/>
                <p:nvPr/>
              </p:nvSpPr>
              <p:spPr>
                <a:xfrm>
                  <a:off x="6324600" y="4449918"/>
                  <a:ext cx="3807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552946" y="4678518"/>
                  <a:ext cx="3807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324346" y="4907118"/>
                  <a:ext cx="3807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553200" y="5135718"/>
                  <a:ext cx="3807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743573" y="4449918"/>
                  <a:ext cx="190373"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010400" y="4678518"/>
                  <a:ext cx="380746" cy="152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0" name="Rectangle 29"/>
                <p:cNvSpPr/>
                <p:nvPr/>
              </p:nvSpPr>
              <p:spPr>
                <a:xfrm>
                  <a:off x="6781800" y="4907118"/>
                  <a:ext cx="3807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324346" y="46785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010146" y="44499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238746" y="44499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324346" y="51357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239000" y="49071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010400" y="51357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238746" y="51357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ular Callout 39"/>
              <p:cNvSpPr/>
              <p:nvPr/>
            </p:nvSpPr>
            <p:spPr>
              <a:xfrm>
                <a:off x="3082959" y="4357394"/>
                <a:ext cx="1237350" cy="470923"/>
              </a:xfrm>
              <a:prstGeom prst="wedgeRectCallout">
                <a:avLst>
                  <a:gd name="adj1" fmla="val -81873"/>
                  <a:gd name="adj2" fmla="val 189244"/>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Pain</a:t>
                </a:r>
                <a:endParaRPr lang="en-US" dirty="0"/>
              </a:p>
            </p:txBody>
          </p:sp>
        </p:grpSp>
        <p:cxnSp>
          <p:nvCxnSpPr>
            <p:cNvPr id="10" name="Curved Connector 9"/>
            <p:cNvCxnSpPr>
              <a:stCxn id="40" idx="3"/>
            </p:cNvCxnSpPr>
            <p:nvPr/>
          </p:nvCxnSpPr>
          <p:spPr>
            <a:xfrm>
              <a:off x="4320309" y="4592856"/>
              <a:ext cx="6129032" cy="87739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61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22618" y="1825625"/>
            <a:ext cx="6795655" cy="390141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Place for Everything: Domain Ontology</a:t>
            </a:r>
            <a:endParaRPr lang="en-US" dirty="0"/>
          </a:p>
        </p:txBody>
      </p:sp>
      <p:sp>
        <p:nvSpPr>
          <p:cNvPr id="3" name="Content Placeholder 2"/>
          <p:cNvSpPr>
            <a:spLocks noGrp="1"/>
          </p:cNvSpPr>
          <p:nvPr>
            <p:ph idx="1"/>
          </p:nvPr>
        </p:nvSpPr>
        <p:spPr>
          <a:xfrm>
            <a:off x="838200" y="1825625"/>
            <a:ext cx="3484418" cy="4351338"/>
          </a:xfrm>
        </p:spPr>
        <p:txBody>
          <a:bodyPr/>
          <a:lstStyle/>
          <a:p>
            <a:r>
              <a:rPr lang="en-US" dirty="0" smtClean="0"/>
              <a:t>Dictionary has entries.</a:t>
            </a:r>
          </a:p>
          <a:p>
            <a:r>
              <a:rPr lang="en-US" dirty="0" smtClean="0"/>
              <a:t>Each Entry has a category from the taxonomy</a:t>
            </a:r>
          </a:p>
          <a:p>
            <a:r>
              <a:rPr lang="en-US" dirty="0" smtClean="0"/>
              <a:t>A “lookup” index is made out of each variant of each entry</a:t>
            </a:r>
            <a:endParaRPr lang="en-US" dirty="0"/>
          </a:p>
        </p:txBody>
      </p:sp>
      <p:sp>
        <p:nvSpPr>
          <p:cNvPr id="4" name="Rectangle 3"/>
          <p:cNvSpPr/>
          <p:nvPr/>
        </p:nvSpPr>
        <p:spPr>
          <a:xfrm>
            <a:off x="4895273" y="4646429"/>
            <a:ext cx="2050473" cy="77780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smtClean="0"/>
              <a:t>Domain Ontology</a:t>
            </a:r>
            <a:endParaRPr lang="en-US" sz="2400" dirty="0"/>
          </a:p>
        </p:txBody>
      </p:sp>
      <p:sp>
        <p:nvSpPr>
          <p:cNvPr id="5" name="Rectangle 4"/>
          <p:cNvSpPr/>
          <p:nvPr/>
        </p:nvSpPr>
        <p:spPr>
          <a:xfrm>
            <a:off x="9120231" y="3562288"/>
            <a:ext cx="1782618" cy="7019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rgbClr val="FFFF00"/>
                </a:solidFill>
              </a:rPr>
              <a:t>Dictionary</a:t>
            </a:r>
            <a:endParaRPr lang="en-US" sz="2400" dirty="0">
              <a:solidFill>
                <a:srgbClr val="FFFF00"/>
              </a:solidFill>
            </a:endParaRPr>
          </a:p>
        </p:txBody>
      </p:sp>
      <p:sp>
        <p:nvSpPr>
          <p:cNvPr id="12" name="Rectangle 11"/>
          <p:cNvSpPr/>
          <p:nvPr/>
        </p:nvSpPr>
        <p:spPr>
          <a:xfrm>
            <a:off x="8606593" y="3001456"/>
            <a:ext cx="1099127" cy="3971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Entry</a:t>
            </a:r>
            <a:endParaRPr lang="en-US" sz="2400" dirty="0"/>
          </a:p>
        </p:txBody>
      </p:sp>
      <p:sp>
        <p:nvSpPr>
          <p:cNvPr id="19" name="Rectangle 18"/>
          <p:cNvSpPr/>
          <p:nvPr/>
        </p:nvSpPr>
        <p:spPr>
          <a:xfrm>
            <a:off x="6730589" y="2525121"/>
            <a:ext cx="1633086" cy="3971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Definition</a:t>
            </a:r>
            <a:endParaRPr lang="en-US" sz="2400" dirty="0"/>
          </a:p>
        </p:txBody>
      </p:sp>
      <p:sp>
        <p:nvSpPr>
          <p:cNvPr id="20" name="Rectangle 19"/>
          <p:cNvSpPr/>
          <p:nvPr/>
        </p:nvSpPr>
        <p:spPr>
          <a:xfrm>
            <a:off x="6730589" y="3001457"/>
            <a:ext cx="1633086" cy="3971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Variants</a:t>
            </a:r>
            <a:endParaRPr lang="en-US" sz="2400" dirty="0"/>
          </a:p>
        </p:txBody>
      </p:sp>
      <p:sp>
        <p:nvSpPr>
          <p:cNvPr id="22" name="Rectangle 21"/>
          <p:cNvSpPr/>
          <p:nvPr/>
        </p:nvSpPr>
        <p:spPr>
          <a:xfrm>
            <a:off x="6714547" y="3502592"/>
            <a:ext cx="1633086" cy="39716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Category</a:t>
            </a:r>
            <a:endParaRPr lang="en-US" sz="2400" dirty="0"/>
          </a:p>
        </p:txBody>
      </p:sp>
      <p:sp>
        <p:nvSpPr>
          <p:cNvPr id="23" name="Rectangle 22"/>
          <p:cNvSpPr/>
          <p:nvPr/>
        </p:nvSpPr>
        <p:spPr>
          <a:xfrm>
            <a:off x="4838543" y="2075631"/>
            <a:ext cx="1633086" cy="6442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Spelling Variants</a:t>
            </a:r>
            <a:endParaRPr lang="en-US" sz="2400" dirty="0"/>
          </a:p>
        </p:txBody>
      </p:sp>
      <p:sp>
        <p:nvSpPr>
          <p:cNvPr id="25" name="Rectangle 24"/>
          <p:cNvSpPr/>
          <p:nvPr/>
        </p:nvSpPr>
        <p:spPr>
          <a:xfrm>
            <a:off x="4838543" y="2830375"/>
            <a:ext cx="1633086" cy="3971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Inflections</a:t>
            </a:r>
            <a:endParaRPr lang="en-US" sz="2400" dirty="0"/>
          </a:p>
        </p:txBody>
      </p:sp>
      <p:sp>
        <p:nvSpPr>
          <p:cNvPr id="26" name="Rectangle 25"/>
          <p:cNvSpPr/>
          <p:nvPr/>
        </p:nvSpPr>
        <p:spPr>
          <a:xfrm>
            <a:off x="4855170" y="3360402"/>
            <a:ext cx="1633086" cy="3971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Synonyms</a:t>
            </a:r>
            <a:endParaRPr lang="en-US" sz="2400" dirty="0"/>
          </a:p>
        </p:txBody>
      </p:sp>
      <p:sp>
        <p:nvSpPr>
          <p:cNvPr id="28" name="Rectangle 27"/>
          <p:cNvSpPr/>
          <p:nvPr/>
        </p:nvSpPr>
        <p:spPr>
          <a:xfrm>
            <a:off x="4838543" y="3864322"/>
            <a:ext cx="1633086" cy="3971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Acronyms</a:t>
            </a:r>
            <a:endParaRPr lang="en-US" sz="2400" dirty="0"/>
          </a:p>
        </p:txBody>
      </p:sp>
      <p:cxnSp>
        <p:nvCxnSpPr>
          <p:cNvPr id="11" name="Straight Connector 10"/>
          <p:cNvCxnSpPr>
            <a:stCxn id="12" idx="1"/>
            <a:endCxn id="20" idx="3"/>
          </p:cNvCxnSpPr>
          <p:nvPr/>
        </p:nvCxnSpPr>
        <p:spPr>
          <a:xfrm flipH="1">
            <a:off x="8363675" y="3200038"/>
            <a:ext cx="24291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12" idx="1"/>
            <a:endCxn id="19" idx="3"/>
          </p:cNvCxnSpPr>
          <p:nvPr/>
        </p:nvCxnSpPr>
        <p:spPr>
          <a:xfrm rot="10800000">
            <a:off x="8363675" y="2723704"/>
            <a:ext cx="242918" cy="476335"/>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12" idx="1"/>
            <a:endCxn id="22" idx="3"/>
          </p:cNvCxnSpPr>
          <p:nvPr/>
        </p:nvCxnSpPr>
        <p:spPr>
          <a:xfrm rot="10800000" flipV="1">
            <a:off x="8347633" y="3200038"/>
            <a:ext cx="258960" cy="501136"/>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23" idx="3"/>
            <a:endCxn id="20" idx="1"/>
          </p:cNvCxnSpPr>
          <p:nvPr/>
        </p:nvCxnSpPr>
        <p:spPr>
          <a:xfrm>
            <a:off x="6471629" y="2397774"/>
            <a:ext cx="258960" cy="802265"/>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25" idx="3"/>
            <a:endCxn id="20" idx="1"/>
          </p:cNvCxnSpPr>
          <p:nvPr/>
        </p:nvCxnSpPr>
        <p:spPr>
          <a:xfrm>
            <a:off x="6471629" y="3028957"/>
            <a:ext cx="258960" cy="171082"/>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26" idx="3"/>
            <a:endCxn id="20" idx="1"/>
          </p:cNvCxnSpPr>
          <p:nvPr/>
        </p:nvCxnSpPr>
        <p:spPr>
          <a:xfrm flipV="1">
            <a:off x="6488256" y="3200039"/>
            <a:ext cx="242333" cy="358945"/>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26" idx="3"/>
            <a:endCxn id="20" idx="1"/>
          </p:cNvCxnSpPr>
          <p:nvPr/>
        </p:nvCxnSpPr>
        <p:spPr>
          <a:xfrm flipV="1">
            <a:off x="6488256" y="3200039"/>
            <a:ext cx="242333" cy="358945"/>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28" idx="3"/>
            <a:endCxn id="20" idx="1"/>
          </p:cNvCxnSpPr>
          <p:nvPr/>
        </p:nvCxnSpPr>
        <p:spPr>
          <a:xfrm flipV="1">
            <a:off x="6471629" y="3200039"/>
            <a:ext cx="258960" cy="862865"/>
          </a:xfrm>
          <a:prstGeom prst="bentConnector3">
            <a:avLst>
              <a:gd name="adj1" fmla="val 53717"/>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5041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What’s in Your Dictionary?</a:t>
            </a:r>
            <a:endParaRPr lang="en-US" dirty="0"/>
          </a:p>
        </p:txBody>
      </p:sp>
      <p:sp>
        <p:nvSpPr>
          <p:cNvPr id="3" name="Content Placeholder 2"/>
          <p:cNvSpPr>
            <a:spLocks noGrp="1"/>
          </p:cNvSpPr>
          <p:nvPr>
            <p:ph sz="half" idx="1"/>
          </p:nvPr>
        </p:nvSpPr>
        <p:spPr/>
        <p:txBody>
          <a:bodyPr/>
          <a:lstStyle/>
          <a:p>
            <a:r>
              <a:rPr lang="en-US" dirty="0" smtClean="0"/>
              <a:t>Entry categories </a:t>
            </a:r>
          </a:p>
          <a:p>
            <a:pPr lvl="1"/>
            <a:r>
              <a:rPr lang="en-US" dirty="0" smtClean="0"/>
              <a:t>Map to </a:t>
            </a:r>
            <a:r>
              <a:rPr lang="en-US" b="1" i="1" dirty="0" smtClean="0"/>
              <a:t>asserted</a:t>
            </a:r>
            <a:r>
              <a:rPr lang="en-US" dirty="0" smtClean="0"/>
              <a:t> mentions in text</a:t>
            </a:r>
          </a:p>
          <a:p>
            <a:r>
              <a:rPr lang="en-US" dirty="0" smtClean="0"/>
              <a:t>Multi-word entries (reduce ambiguity)</a:t>
            </a:r>
          </a:p>
          <a:p>
            <a:r>
              <a:rPr lang="en-US" dirty="0" smtClean="0"/>
              <a:t>Negative evidence categories</a:t>
            </a:r>
          </a:p>
          <a:p>
            <a:pPr marL="0" indent="0">
              <a:buNone/>
            </a:pPr>
            <a:r>
              <a:rPr lang="en-US" dirty="0" smtClean="0"/>
              <a:t> </a:t>
            </a:r>
          </a:p>
        </p:txBody>
      </p:sp>
      <p:sp>
        <p:nvSpPr>
          <p:cNvPr id="4" name="Content Placeholder 3"/>
          <p:cNvSpPr>
            <a:spLocks noGrp="1"/>
          </p:cNvSpPr>
          <p:nvPr>
            <p:ph sz="half" idx="2"/>
          </p:nvPr>
        </p:nvSpPr>
        <p:spPr/>
        <p:txBody>
          <a:bodyPr/>
          <a:lstStyle/>
          <a:p>
            <a:r>
              <a:rPr lang="en-US" dirty="0" smtClean="0"/>
              <a:t>Patient presented with </a:t>
            </a:r>
            <a:r>
              <a:rPr lang="en-US" b="1" i="1" dirty="0" smtClean="0"/>
              <a:t>head-ache</a:t>
            </a:r>
            <a:r>
              <a:rPr lang="en-US" dirty="0" smtClean="0"/>
              <a:t> and stomachache. </a:t>
            </a:r>
          </a:p>
          <a:p>
            <a:r>
              <a:rPr lang="en-US" dirty="0" smtClean="0"/>
              <a:t>Patient reports </a:t>
            </a:r>
            <a:r>
              <a:rPr lang="en-US" i="1" u="sng" dirty="0" smtClean="0"/>
              <a:t>chest pain </a:t>
            </a:r>
            <a:r>
              <a:rPr lang="en-US" dirty="0" smtClean="0"/>
              <a:t>and SOB</a:t>
            </a:r>
          </a:p>
          <a:p>
            <a:r>
              <a:rPr lang="en-US" dirty="0"/>
              <a:t>Patient’s output from </a:t>
            </a:r>
            <a:r>
              <a:rPr lang="en-US" b="1" i="1" dirty="0">
                <a:solidFill>
                  <a:srgbClr val="C00000"/>
                </a:solidFill>
              </a:rPr>
              <a:t>urinal</a:t>
            </a:r>
            <a:r>
              <a:rPr lang="en-US" dirty="0"/>
              <a:t> was 20ml </a:t>
            </a:r>
          </a:p>
          <a:p>
            <a:pPr marL="0" indent="0">
              <a:buNone/>
            </a:pPr>
            <a:endParaRPr lang="en-US" dirty="0" smtClean="0"/>
          </a:p>
          <a:p>
            <a:pPr marL="457200" lvl="1" indent="0">
              <a:buNone/>
            </a:pPr>
            <a:r>
              <a:rPr lang="en-US" dirty="0" smtClean="0"/>
              <a:t> </a:t>
            </a:r>
            <a:endParaRPr lang="en-US" dirty="0"/>
          </a:p>
        </p:txBody>
      </p:sp>
      <p:grpSp>
        <p:nvGrpSpPr>
          <p:cNvPr id="7" name="Group 6"/>
          <p:cNvGrpSpPr/>
          <p:nvPr/>
        </p:nvGrpSpPr>
        <p:grpSpPr>
          <a:xfrm>
            <a:off x="868226" y="628475"/>
            <a:ext cx="10303148" cy="4860582"/>
            <a:chOff x="7460982" y="1708219"/>
            <a:chExt cx="10191751" cy="4833611"/>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992" r="15464" b="28962"/>
            <a:stretch/>
          </p:blipFill>
          <p:spPr>
            <a:xfrm>
              <a:off x="7460982" y="1708219"/>
              <a:ext cx="10191751" cy="4698674"/>
            </a:xfrm>
            <a:prstGeom prst="rect">
              <a:avLst/>
            </a:prstGeom>
          </p:spPr>
        </p:pic>
        <p:sp>
          <p:nvSpPr>
            <p:cNvPr id="6" name="Rectangle 5"/>
            <p:cNvSpPr/>
            <p:nvPr/>
          </p:nvSpPr>
          <p:spPr>
            <a:xfrm>
              <a:off x="10699484" y="4679782"/>
              <a:ext cx="6953249" cy="1862048"/>
            </a:xfrm>
            <a:prstGeom prst="rect">
              <a:avLst/>
            </a:prstGeom>
            <a:noFill/>
          </p:spPr>
          <p:txBody>
            <a:bodyPr wrap="square" lIns="91440" tIns="45720" rIns="91440" bIns="45720">
              <a:spAutoFit/>
            </a:bodyPr>
            <a:lstStyle/>
            <a:p>
              <a:pPr algn="ctr"/>
              <a:r>
                <a:rPr lang="en-US" sz="11500" b="1" cap="none" spc="50" dirty="0" smtClean="0">
                  <a:ln w="0">
                    <a:solidFill>
                      <a:schemeClr val="tx1"/>
                    </a:solidFill>
                  </a:ln>
                  <a:solidFill>
                    <a:schemeClr val="bg1"/>
                  </a:solidFill>
                  <a:effectLst>
                    <a:outerShdw blurRad="50800" dist="38100" dir="2700000" algn="tl" rotWithShape="0">
                      <a:prstClr val="black">
                        <a:alpha val="40000"/>
                      </a:prstClr>
                    </a:outerShdw>
                  </a:effectLst>
                </a:rPr>
                <a:t>Dictionary</a:t>
              </a:r>
              <a:endParaRPr lang="en-US" sz="11500" b="1" cap="none" spc="50" dirty="0">
                <a:ln w="0">
                  <a:solidFill>
                    <a:schemeClr val="tx1"/>
                  </a:solidFill>
                </a:ln>
                <a:solidFill>
                  <a:schemeClr val="bg1"/>
                </a:solidFill>
                <a:effectLst>
                  <a:outerShdw blurRad="50800" dist="38100" dir="2700000" algn="tl" rotWithShape="0">
                    <a:prstClr val="black">
                      <a:alpha val="40000"/>
                    </a:prstClr>
                  </a:outerShdw>
                </a:effectLst>
              </a:endParaRPr>
            </a:p>
          </p:txBody>
        </p:sp>
      </p:grpSp>
    </p:spTree>
    <p:extLst>
      <p:ext uri="{BB962C8B-B14F-4D97-AF65-F5344CB8AC3E}">
        <p14:creationId xmlns:p14="http://schemas.microsoft.com/office/powerpoint/2010/main" val="67175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975234" y="1439509"/>
            <a:ext cx="7342618" cy="467100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000" dirty="0" smtClean="0"/>
              <a:t>A Place for Everything: Domain ontology: Rules</a:t>
            </a:r>
            <a:endParaRPr lang="en-US" sz="4000" dirty="0"/>
          </a:p>
        </p:txBody>
      </p:sp>
      <p:sp>
        <p:nvSpPr>
          <p:cNvPr id="3" name="Content Placeholder 2"/>
          <p:cNvSpPr>
            <a:spLocks noGrp="1"/>
          </p:cNvSpPr>
          <p:nvPr>
            <p:ph idx="1"/>
          </p:nvPr>
        </p:nvSpPr>
        <p:spPr>
          <a:xfrm>
            <a:off x="838200" y="1439508"/>
            <a:ext cx="3075976" cy="4871051"/>
          </a:xfrm>
        </p:spPr>
        <p:txBody>
          <a:bodyPr/>
          <a:lstStyle/>
          <a:p>
            <a:r>
              <a:rPr lang="en-US" dirty="0" smtClean="0"/>
              <a:t>Rules include regular expressions</a:t>
            </a:r>
          </a:p>
          <a:p>
            <a:r>
              <a:rPr lang="en-US" dirty="0" smtClean="0"/>
              <a:t>Each regular expression has a category</a:t>
            </a:r>
          </a:p>
          <a:p>
            <a:r>
              <a:rPr lang="en-US" dirty="0" smtClean="0"/>
              <a:t>Rules that involve an anchor, evidence and constraints</a:t>
            </a:r>
          </a:p>
        </p:txBody>
      </p:sp>
      <p:sp>
        <p:nvSpPr>
          <p:cNvPr id="4" name="Rectangle 3"/>
          <p:cNvSpPr/>
          <p:nvPr/>
        </p:nvSpPr>
        <p:spPr>
          <a:xfrm>
            <a:off x="4048621" y="5217225"/>
            <a:ext cx="2050473" cy="77780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smtClean="0"/>
              <a:t>Domain Ontology</a:t>
            </a:r>
            <a:endParaRPr lang="en-US" sz="2400" dirty="0"/>
          </a:p>
        </p:txBody>
      </p:sp>
      <p:sp>
        <p:nvSpPr>
          <p:cNvPr id="5" name="Rectangle 4"/>
          <p:cNvSpPr/>
          <p:nvPr/>
        </p:nvSpPr>
        <p:spPr>
          <a:xfrm>
            <a:off x="9403883" y="3614711"/>
            <a:ext cx="1782618" cy="7019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rgbClr val="FFFF00"/>
                </a:solidFill>
              </a:rPr>
              <a:t>Rules</a:t>
            </a:r>
            <a:endParaRPr lang="en-US" sz="2400" dirty="0">
              <a:solidFill>
                <a:srgbClr val="FFFF00"/>
              </a:solidFill>
            </a:endParaRPr>
          </a:p>
        </p:txBody>
      </p:sp>
      <p:sp>
        <p:nvSpPr>
          <p:cNvPr id="12" name="Rectangle 11"/>
          <p:cNvSpPr/>
          <p:nvPr/>
        </p:nvSpPr>
        <p:spPr>
          <a:xfrm>
            <a:off x="8612112" y="4927425"/>
            <a:ext cx="1747371" cy="6787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Regular Expressions</a:t>
            </a:r>
            <a:endParaRPr lang="en-US" sz="2400" dirty="0"/>
          </a:p>
        </p:txBody>
      </p:sp>
      <p:sp>
        <p:nvSpPr>
          <p:cNvPr id="22" name="Rectangle 21"/>
          <p:cNvSpPr/>
          <p:nvPr/>
        </p:nvSpPr>
        <p:spPr>
          <a:xfrm>
            <a:off x="6449729" y="5327077"/>
            <a:ext cx="1633086" cy="39716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Category</a:t>
            </a:r>
            <a:endParaRPr lang="en-US" sz="2400" dirty="0"/>
          </a:p>
        </p:txBody>
      </p:sp>
      <p:sp>
        <p:nvSpPr>
          <p:cNvPr id="23" name="Rectangle 22"/>
          <p:cNvSpPr/>
          <p:nvPr/>
        </p:nvSpPr>
        <p:spPr>
          <a:xfrm>
            <a:off x="4413066" y="1529874"/>
            <a:ext cx="1633086" cy="6442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Anchor Category</a:t>
            </a:r>
            <a:endParaRPr lang="en-US" sz="2400" dirty="0"/>
          </a:p>
        </p:txBody>
      </p:sp>
      <p:sp>
        <p:nvSpPr>
          <p:cNvPr id="25" name="Rectangle 24"/>
          <p:cNvSpPr/>
          <p:nvPr/>
        </p:nvSpPr>
        <p:spPr>
          <a:xfrm>
            <a:off x="4429951" y="2284009"/>
            <a:ext cx="1633086" cy="7668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Evidence Category</a:t>
            </a:r>
            <a:endParaRPr lang="en-US" sz="2400" dirty="0"/>
          </a:p>
        </p:txBody>
      </p:sp>
      <p:sp>
        <p:nvSpPr>
          <p:cNvPr id="26" name="Rectangle 25"/>
          <p:cNvSpPr/>
          <p:nvPr/>
        </p:nvSpPr>
        <p:spPr>
          <a:xfrm>
            <a:off x="6472837" y="2468840"/>
            <a:ext cx="1633086" cy="3971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Rule</a:t>
            </a:r>
            <a:endParaRPr lang="en-US" sz="2400" dirty="0"/>
          </a:p>
        </p:txBody>
      </p:sp>
      <p:sp>
        <p:nvSpPr>
          <p:cNvPr id="28" name="Rectangle 27"/>
          <p:cNvSpPr/>
          <p:nvPr/>
        </p:nvSpPr>
        <p:spPr>
          <a:xfrm>
            <a:off x="6449729" y="4746078"/>
            <a:ext cx="1633086" cy="3971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Pattern</a:t>
            </a:r>
            <a:endParaRPr lang="en-US" sz="2400" dirty="0"/>
          </a:p>
        </p:txBody>
      </p:sp>
      <p:cxnSp>
        <p:nvCxnSpPr>
          <p:cNvPr id="32" name="Elbow Connector 31"/>
          <p:cNvCxnSpPr>
            <a:stCxn id="24" idx="3"/>
            <a:endCxn id="5" idx="1"/>
          </p:cNvCxnSpPr>
          <p:nvPr/>
        </p:nvCxnSpPr>
        <p:spPr>
          <a:xfrm flipH="1">
            <a:off x="9403883" y="2937693"/>
            <a:ext cx="955600" cy="1028000"/>
          </a:xfrm>
          <a:prstGeom prst="bentConnector5">
            <a:avLst>
              <a:gd name="adj1" fmla="val -23922"/>
              <a:gd name="adj2" fmla="val 49434"/>
              <a:gd name="adj3" fmla="val 12392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26" idx="3"/>
            <a:endCxn id="24" idx="1"/>
          </p:cNvCxnSpPr>
          <p:nvPr/>
        </p:nvCxnSpPr>
        <p:spPr>
          <a:xfrm>
            <a:off x="8105923" y="2667422"/>
            <a:ext cx="506189" cy="270271"/>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28" idx="3"/>
            <a:endCxn id="12" idx="1"/>
          </p:cNvCxnSpPr>
          <p:nvPr/>
        </p:nvCxnSpPr>
        <p:spPr>
          <a:xfrm>
            <a:off x="8082815" y="4944660"/>
            <a:ext cx="529297" cy="322116"/>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5" idx="1"/>
            <a:endCxn id="12" idx="3"/>
          </p:cNvCxnSpPr>
          <p:nvPr/>
        </p:nvCxnSpPr>
        <p:spPr>
          <a:xfrm rot="10800000" flipH="1" flipV="1">
            <a:off x="9403883" y="3965692"/>
            <a:ext cx="955600" cy="1301083"/>
          </a:xfrm>
          <a:prstGeom prst="bentConnector5">
            <a:avLst>
              <a:gd name="adj1" fmla="val -23922"/>
              <a:gd name="adj2" fmla="val 50447"/>
              <a:gd name="adj3" fmla="val 12392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12" idx="1"/>
            <a:endCxn id="22" idx="3"/>
          </p:cNvCxnSpPr>
          <p:nvPr/>
        </p:nvCxnSpPr>
        <p:spPr>
          <a:xfrm rot="10800000" flipV="1">
            <a:off x="8082816" y="5266775"/>
            <a:ext cx="529297" cy="258883"/>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hlinkClick r:id="rId2" action="ppaction://hlinksldjump"/>
          </p:cNvPr>
          <p:cNvSpPr/>
          <p:nvPr/>
        </p:nvSpPr>
        <p:spPr>
          <a:xfrm>
            <a:off x="8612112" y="2598342"/>
            <a:ext cx="1747371" cy="6787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Rules</a:t>
            </a:r>
            <a:endParaRPr lang="en-US" sz="2400" dirty="0"/>
          </a:p>
        </p:txBody>
      </p:sp>
      <p:sp>
        <p:nvSpPr>
          <p:cNvPr id="27" name="Rectangle 26"/>
          <p:cNvSpPr/>
          <p:nvPr/>
        </p:nvSpPr>
        <p:spPr>
          <a:xfrm>
            <a:off x="6472837" y="2990197"/>
            <a:ext cx="1633086" cy="39716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Category</a:t>
            </a:r>
            <a:endParaRPr lang="en-US" sz="2400" dirty="0"/>
          </a:p>
        </p:txBody>
      </p:sp>
      <p:sp>
        <p:nvSpPr>
          <p:cNvPr id="29" name="Rectangle 28"/>
          <p:cNvSpPr/>
          <p:nvPr/>
        </p:nvSpPr>
        <p:spPr>
          <a:xfrm>
            <a:off x="4429951" y="3160684"/>
            <a:ext cx="1633086" cy="7668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Pre |Post | Terminal</a:t>
            </a:r>
            <a:endParaRPr lang="en-US" sz="2400" dirty="0"/>
          </a:p>
        </p:txBody>
      </p:sp>
      <p:cxnSp>
        <p:nvCxnSpPr>
          <p:cNvPr id="34" name="Elbow Connector 33"/>
          <p:cNvCxnSpPr>
            <a:stCxn id="27" idx="3"/>
            <a:endCxn id="24" idx="1"/>
          </p:cNvCxnSpPr>
          <p:nvPr/>
        </p:nvCxnSpPr>
        <p:spPr>
          <a:xfrm flipV="1">
            <a:off x="8105923" y="2937693"/>
            <a:ext cx="506189" cy="251086"/>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26" idx="1"/>
            <a:endCxn id="23" idx="3"/>
          </p:cNvCxnSpPr>
          <p:nvPr/>
        </p:nvCxnSpPr>
        <p:spPr>
          <a:xfrm rot="10800000">
            <a:off x="6046153" y="1852018"/>
            <a:ext cx="426685" cy="815405"/>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6" idx="3"/>
            <a:endCxn id="24" idx="1"/>
          </p:cNvCxnSpPr>
          <p:nvPr/>
        </p:nvCxnSpPr>
        <p:spPr>
          <a:xfrm>
            <a:off x="8105923" y="2667422"/>
            <a:ext cx="506189" cy="270271"/>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lbow Connector 45"/>
          <p:cNvCxnSpPr>
            <a:stCxn id="26" idx="1"/>
            <a:endCxn id="25" idx="3"/>
          </p:cNvCxnSpPr>
          <p:nvPr/>
        </p:nvCxnSpPr>
        <p:spPr>
          <a:xfrm rot="10800000">
            <a:off x="6063037" y="2667422"/>
            <a:ext cx="409800" cy="1270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26" idx="1"/>
            <a:endCxn id="29" idx="3"/>
          </p:cNvCxnSpPr>
          <p:nvPr/>
        </p:nvCxnSpPr>
        <p:spPr>
          <a:xfrm rot="10800000" flipV="1">
            <a:off x="6063037" y="2667421"/>
            <a:ext cx="409800" cy="876675"/>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638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394794" y="2470057"/>
            <a:ext cx="1676401" cy="1880038"/>
            <a:chOff x="6019800" y="3574069"/>
            <a:chExt cx="1676401" cy="1880038"/>
          </a:xfrm>
        </p:grpSpPr>
        <p:grpSp>
          <p:nvGrpSpPr>
            <p:cNvPr id="54" name="Group 53"/>
            <p:cNvGrpSpPr/>
            <p:nvPr/>
          </p:nvGrpSpPr>
          <p:grpSpPr>
            <a:xfrm>
              <a:off x="6019800" y="3574069"/>
              <a:ext cx="1676401" cy="1880038"/>
              <a:chOff x="5867400" y="3581400"/>
              <a:chExt cx="1676401" cy="1880038"/>
            </a:xfrm>
          </p:grpSpPr>
          <p:sp>
            <p:nvSpPr>
              <p:cNvPr id="69" name="Snip Single Corner Rectangle 68"/>
              <p:cNvSpPr/>
              <p:nvPr/>
            </p:nvSpPr>
            <p:spPr>
              <a:xfrm>
                <a:off x="5867400" y="3581400"/>
                <a:ext cx="1676401" cy="1880038"/>
              </a:xfrm>
              <a:prstGeom prst="snip1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p:cNvSpPr txBox="1"/>
              <p:nvPr/>
            </p:nvSpPr>
            <p:spPr>
              <a:xfrm>
                <a:off x="6019801" y="3979505"/>
                <a:ext cx="1281569" cy="369332"/>
              </a:xfrm>
              <a:prstGeom prst="rect">
                <a:avLst/>
              </a:prstGeom>
              <a:solidFill>
                <a:schemeClr val="bg1"/>
              </a:solidFill>
            </p:spPr>
            <p:txBody>
              <a:bodyPr wrap="none" rtlCol="0">
                <a:spAutoFit/>
              </a:bodyPr>
              <a:lstStyle/>
              <a:p>
                <a:r>
                  <a:rPr lang="en-US" dirty="0" smtClean="0"/>
                  <a:t>Clinical Text</a:t>
                </a:r>
                <a:endParaRPr lang="en-US" dirty="0"/>
              </a:p>
            </p:txBody>
          </p:sp>
        </p:grpSp>
        <p:sp>
          <p:nvSpPr>
            <p:cNvPr id="55" name="Rectangle 54"/>
            <p:cNvSpPr/>
            <p:nvPr/>
          </p:nvSpPr>
          <p:spPr>
            <a:xfrm>
              <a:off x="6324600" y="4449918"/>
              <a:ext cx="3807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552946" y="4678518"/>
              <a:ext cx="3807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324346" y="4907118"/>
              <a:ext cx="380746" cy="152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8" name="Rectangle 57"/>
            <p:cNvSpPr/>
            <p:nvPr/>
          </p:nvSpPr>
          <p:spPr>
            <a:xfrm>
              <a:off x="6553200" y="5135718"/>
              <a:ext cx="3807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6743573" y="4449918"/>
              <a:ext cx="190373"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7010400" y="4678518"/>
              <a:ext cx="380746" cy="152400"/>
            </a:xfrm>
            <a:prstGeom prst="rect">
              <a:avLst/>
            </a:prstGeom>
            <a:solidFill>
              <a:schemeClr val="accent1"/>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1" name="Rectangle 60"/>
            <p:cNvSpPr/>
            <p:nvPr/>
          </p:nvSpPr>
          <p:spPr>
            <a:xfrm>
              <a:off x="6781800" y="4907118"/>
              <a:ext cx="3807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6324346" y="46785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7010146" y="44499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238746" y="44499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6324346" y="51357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239000" y="49071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7010400" y="51357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7238746" y="51357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Callout 10"/>
          <p:cNvSpPr/>
          <p:nvPr/>
        </p:nvSpPr>
        <p:spPr>
          <a:xfrm>
            <a:off x="5384736" y="2682410"/>
            <a:ext cx="2911035" cy="892096"/>
          </a:xfrm>
          <a:prstGeom prst="wedgeEllipseCallout">
            <a:avLst>
              <a:gd name="adj1" fmla="val -163449"/>
              <a:gd name="adj2" fmla="val 8364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Rectangle 7"/>
          <p:cNvSpPr/>
          <p:nvPr/>
        </p:nvSpPr>
        <p:spPr>
          <a:xfrm>
            <a:off x="3975234" y="4335355"/>
            <a:ext cx="7342618" cy="177515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000" dirty="0" smtClean="0"/>
              <a:t>A Place for Everything: Domain ontology: Rules</a:t>
            </a:r>
            <a:endParaRPr lang="en-US" sz="4000" dirty="0"/>
          </a:p>
        </p:txBody>
      </p:sp>
      <p:sp>
        <p:nvSpPr>
          <p:cNvPr id="3" name="Content Placeholder 2"/>
          <p:cNvSpPr>
            <a:spLocks noGrp="1"/>
          </p:cNvSpPr>
          <p:nvPr>
            <p:ph idx="1"/>
          </p:nvPr>
        </p:nvSpPr>
        <p:spPr>
          <a:xfrm>
            <a:off x="838200" y="1439508"/>
            <a:ext cx="3040728" cy="4871051"/>
          </a:xfrm>
        </p:spPr>
        <p:txBody>
          <a:bodyPr/>
          <a:lstStyle/>
          <a:p>
            <a:r>
              <a:rPr lang="en-US" dirty="0" smtClean="0"/>
              <a:t>Example</a:t>
            </a:r>
          </a:p>
        </p:txBody>
      </p:sp>
      <p:sp>
        <p:nvSpPr>
          <p:cNvPr id="12" name="Rectangle 11"/>
          <p:cNvSpPr/>
          <p:nvPr/>
        </p:nvSpPr>
        <p:spPr>
          <a:xfrm>
            <a:off x="8612112" y="4927425"/>
            <a:ext cx="1747371" cy="6787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Regular Expression</a:t>
            </a:r>
            <a:endParaRPr lang="en-US" sz="2400" dirty="0"/>
          </a:p>
        </p:txBody>
      </p:sp>
      <p:sp>
        <p:nvSpPr>
          <p:cNvPr id="22" name="Rectangle 21"/>
          <p:cNvSpPr/>
          <p:nvPr/>
        </p:nvSpPr>
        <p:spPr>
          <a:xfrm>
            <a:off x="6172481" y="5327077"/>
            <a:ext cx="1910334" cy="39716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Temperature</a:t>
            </a:r>
            <a:endParaRPr lang="en-US" sz="2400" dirty="0"/>
          </a:p>
        </p:txBody>
      </p:sp>
      <p:sp>
        <p:nvSpPr>
          <p:cNvPr id="26" name="Rectangle 25"/>
          <p:cNvSpPr/>
          <p:nvPr/>
        </p:nvSpPr>
        <p:spPr>
          <a:xfrm>
            <a:off x="6472837" y="2468840"/>
            <a:ext cx="1633086" cy="3971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See Slide: </a:t>
            </a:r>
            <a:endParaRPr lang="en-US" sz="2400" dirty="0"/>
          </a:p>
        </p:txBody>
      </p:sp>
      <p:sp>
        <p:nvSpPr>
          <p:cNvPr id="28" name="Rectangle 27"/>
          <p:cNvSpPr/>
          <p:nvPr/>
        </p:nvSpPr>
        <p:spPr>
          <a:xfrm>
            <a:off x="1229710" y="4630076"/>
            <a:ext cx="6853105" cy="5131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a:t>
            </a:r>
            <a:r>
              <a:rPr lang="en-US" sz="2400" dirty="0"/>
              <a:t>Temp:]* (\d[2]|\d[3]) (\.\\d[1])[1][degrees]*[</a:t>
            </a:r>
            <a:r>
              <a:rPr lang="en-US" sz="2400" dirty="0" err="1"/>
              <a:t>f|c</a:t>
            </a:r>
            <a:r>
              <a:rPr lang="en-US" sz="2400" dirty="0"/>
              <a:t>]* </a:t>
            </a:r>
          </a:p>
        </p:txBody>
      </p:sp>
      <p:cxnSp>
        <p:nvCxnSpPr>
          <p:cNvPr id="33" name="Elbow Connector 32"/>
          <p:cNvCxnSpPr>
            <a:stCxn id="26" idx="3"/>
          </p:cNvCxnSpPr>
          <p:nvPr/>
        </p:nvCxnSpPr>
        <p:spPr>
          <a:xfrm>
            <a:off x="8105923" y="2667422"/>
            <a:ext cx="506189" cy="270271"/>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28" idx="3"/>
            <a:endCxn id="12" idx="1"/>
          </p:cNvCxnSpPr>
          <p:nvPr/>
        </p:nvCxnSpPr>
        <p:spPr>
          <a:xfrm>
            <a:off x="8082815" y="4886659"/>
            <a:ext cx="529297" cy="380117"/>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12" idx="1"/>
            <a:endCxn id="22" idx="3"/>
          </p:cNvCxnSpPr>
          <p:nvPr/>
        </p:nvCxnSpPr>
        <p:spPr>
          <a:xfrm rot="10800000" flipV="1">
            <a:off x="8082816" y="5266775"/>
            <a:ext cx="529297" cy="258883"/>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6" idx="3"/>
          </p:cNvCxnSpPr>
          <p:nvPr/>
        </p:nvCxnSpPr>
        <p:spPr>
          <a:xfrm>
            <a:off x="8105923" y="2667422"/>
            <a:ext cx="506189" cy="270271"/>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5307716" y="2452542"/>
            <a:ext cx="3639863" cy="1118510"/>
            <a:chOff x="3488716" y="5148745"/>
            <a:chExt cx="3639863" cy="1118510"/>
          </a:xfrm>
        </p:grpSpPr>
        <p:sp>
          <p:nvSpPr>
            <p:cNvPr id="31" name="Rounded Rectangle 30"/>
            <p:cNvSpPr/>
            <p:nvPr/>
          </p:nvSpPr>
          <p:spPr>
            <a:xfrm>
              <a:off x="3488716" y="5148745"/>
              <a:ext cx="3639863" cy="1118510"/>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nchorCtr="0"/>
            <a:lstStyle/>
            <a:p>
              <a:pPr algn="r"/>
              <a:r>
                <a:rPr lang="en-US" sz="2800" dirty="0" smtClean="0"/>
                <a:t>Temperature</a:t>
              </a:r>
              <a:endParaRPr lang="en-US" sz="2800" dirty="0"/>
            </a:p>
          </p:txBody>
        </p:sp>
        <p:sp>
          <p:nvSpPr>
            <p:cNvPr id="36" name="Rectangle 35"/>
            <p:cNvSpPr/>
            <p:nvPr/>
          </p:nvSpPr>
          <p:spPr>
            <a:xfrm>
              <a:off x="3689569" y="5701501"/>
              <a:ext cx="1552575" cy="4381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Temp: 101.2 f</a:t>
              </a:r>
              <a:endParaRPr lang="en-US" dirty="0"/>
            </a:p>
          </p:txBody>
        </p:sp>
      </p:grpSp>
      <p:sp>
        <p:nvSpPr>
          <p:cNvPr id="71" name="Rectangular Callout 70"/>
          <p:cNvSpPr/>
          <p:nvPr/>
        </p:nvSpPr>
        <p:spPr>
          <a:xfrm>
            <a:off x="1030885" y="2178589"/>
            <a:ext cx="1483301" cy="470923"/>
          </a:xfrm>
          <a:prstGeom prst="wedgeRectCallout">
            <a:avLst>
              <a:gd name="adj1" fmla="val -4638"/>
              <a:gd name="adj2" fmla="val 303069"/>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Temp: 101.2 f</a:t>
            </a:r>
            <a:endParaRPr lang="en-US" dirty="0"/>
          </a:p>
        </p:txBody>
      </p:sp>
    </p:spTree>
    <p:extLst>
      <p:ext uri="{BB962C8B-B14F-4D97-AF65-F5344CB8AC3E}">
        <p14:creationId xmlns:p14="http://schemas.microsoft.com/office/powerpoint/2010/main" val="3428374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75200" y="1825625"/>
            <a:ext cx="6003636" cy="372543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A Place for Everything: </a:t>
            </a:r>
            <a:r>
              <a:rPr lang="en-US" smtClean="0"/>
              <a:t>Domain ontology</a:t>
            </a:r>
            <a:r>
              <a:rPr lang="en-US" dirty="0" smtClean="0"/>
              <a:t>: NER</a:t>
            </a:r>
            <a:endParaRPr lang="en-US" dirty="0"/>
          </a:p>
        </p:txBody>
      </p:sp>
      <p:sp>
        <p:nvSpPr>
          <p:cNvPr id="3" name="Content Placeholder 2"/>
          <p:cNvSpPr>
            <a:spLocks noGrp="1"/>
          </p:cNvSpPr>
          <p:nvPr>
            <p:ph idx="1"/>
          </p:nvPr>
        </p:nvSpPr>
        <p:spPr>
          <a:xfrm>
            <a:off x="838200" y="1825625"/>
            <a:ext cx="3484418" cy="4351338"/>
          </a:xfrm>
        </p:spPr>
        <p:txBody>
          <a:bodyPr/>
          <a:lstStyle/>
          <a:p>
            <a:r>
              <a:rPr lang="en-US" dirty="0" smtClean="0"/>
              <a:t>Named Entity Recognizer (NER)</a:t>
            </a:r>
          </a:p>
          <a:p>
            <a:pPr lvl="1"/>
            <a:r>
              <a:rPr lang="en-US" dirty="0" smtClean="0"/>
              <a:t>Dictionary Lookup</a:t>
            </a:r>
          </a:p>
          <a:p>
            <a:pPr lvl="1"/>
            <a:r>
              <a:rPr lang="en-US" dirty="0" smtClean="0"/>
              <a:t>Lexical Lookup</a:t>
            </a:r>
          </a:p>
          <a:p>
            <a:pPr lvl="1"/>
            <a:endParaRPr lang="en-US" dirty="0"/>
          </a:p>
          <a:p>
            <a:endParaRPr lang="en-US" dirty="0"/>
          </a:p>
        </p:txBody>
      </p:sp>
      <p:sp>
        <p:nvSpPr>
          <p:cNvPr id="5" name="Rectangle 4"/>
          <p:cNvSpPr/>
          <p:nvPr/>
        </p:nvSpPr>
        <p:spPr>
          <a:xfrm>
            <a:off x="7666182" y="2106107"/>
            <a:ext cx="1782618" cy="7019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rgbClr val="FFFF00"/>
                </a:solidFill>
              </a:rPr>
              <a:t>Taxonomy</a:t>
            </a:r>
            <a:endParaRPr lang="en-US" dirty="0">
              <a:solidFill>
                <a:srgbClr val="FFFF00"/>
              </a:solidFill>
            </a:endParaRPr>
          </a:p>
        </p:txBody>
      </p:sp>
      <p:sp>
        <p:nvSpPr>
          <p:cNvPr id="6" name="Rectangle 5"/>
          <p:cNvSpPr/>
          <p:nvPr/>
        </p:nvSpPr>
        <p:spPr>
          <a:xfrm>
            <a:off x="8797637" y="3261410"/>
            <a:ext cx="1782618" cy="7019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rgbClr val="FFFF00"/>
                </a:solidFill>
              </a:rPr>
              <a:t>Dictionary</a:t>
            </a:r>
            <a:endParaRPr lang="en-US" dirty="0">
              <a:solidFill>
                <a:srgbClr val="FFFF00"/>
              </a:solidFill>
            </a:endParaRPr>
          </a:p>
        </p:txBody>
      </p:sp>
      <p:sp>
        <p:nvSpPr>
          <p:cNvPr id="7" name="Rectangle 6"/>
          <p:cNvSpPr/>
          <p:nvPr/>
        </p:nvSpPr>
        <p:spPr>
          <a:xfrm>
            <a:off x="7666182" y="4617746"/>
            <a:ext cx="1782618" cy="7019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rgbClr val="FFFF00"/>
                </a:solidFill>
              </a:rPr>
              <a:t>Rules</a:t>
            </a:r>
            <a:endParaRPr lang="en-US" dirty="0">
              <a:solidFill>
                <a:srgbClr val="FFFF00"/>
              </a:solidFill>
            </a:endParaRPr>
          </a:p>
        </p:txBody>
      </p:sp>
      <p:sp>
        <p:nvSpPr>
          <p:cNvPr id="10" name="Flowchart: Data 9"/>
          <p:cNvSpPr/>
          <p:nvPr/>
        </p:nvSpPr>
        <p:spPr>
          <a:xfrm>
            <a:off x="5022273" y="3171103"/>
            <a:ext cx="1681018" cy="1034473"/>
          </a:xfrm>
          <a:prstGeom prst="flowChartInputOutpu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smtClean="0"/>
              <a:t>NER</a:t>
            </a:r>
            <a:endParaRPr lang="en-US" sz="2800" dirty="0"/>
          </a:p>
        </p:txBody>
      </p:sp>
      <p:cxnSp>
        <p:nvCxnSpPr>
          <p:cNvPr id="12" name="Curved Connector 11"/>
          <p:cNvCxnSpPr>
            <a:endCxn id="10" idx="5"/>
          </p:cNvCxnSpPr>
          <p:nvPr/>
        </p:nvCxnSpPr>
        <p:spPr>
          <a:xfrm rot="10800000" flipV="1">
            <a:off x="6535189" y="3620654"/>
            <a:ext cx="2262448" cy="67685"/>
          </a:xfrm>
          <a:prstGeom prst="curvedConnector3">
            <a:avLst>
              <a:gd name="adj1" fmla="val 4918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435274" y="3456815"/>
            <a:ext cx="923636" cy="369332"/>
          </a:xfrm>
          <a:prstGeom prst="rect">
            <a:avLst/>
          </a:prstGeom>
          <a:solidFill>
            <a:schemeClr val="bg1"/>
          </a:solidFill>
          <a:ln>
            <a:solidFill>
              <a:schemeClr val="tx1"/>
            </a:solidFill>
          </a:ln>
        </p:spPr>
        <p:txBody>
          <a:bodyPr wrap="square" rtlCol="0">
            <a:spAutoFit/>
          </a:bodyPr>
          <a:lstStyle/>
          <a:p>
            <a:r>
              <a:rPr lang="en-US" dirty="0" smtClean="0"/>
              <a:t>Part-of</a:t>
            </a:r>
            <a:endParaRPr lang="en-US" dirty="0"/>
          </a:p>
        </p:txBody>
      </p:sp>
      <p:cxnSp>
        <p:nvCxnSpPr>
          <p:cNvPr id="16" name="Curved Connector 15"/>
          <p:cNvCxnSpPr>
            <a:stCxn id="7" idx="1"/>
            <a:endCxn id="10" idx="5"/>
          </p:cNvCxnSpPr>
          <p:nvPr/>
        </p:nvCxnSpPr>
        <p:spPr>
          <a:xfrm rot="10800000">
            <a:off x="6535190" y="3688340"/>
            <a:ext cx="1130993" cy="1280388"/>
          </a:xfrm>
          <a:prstGeom prst="curved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03291" y="4095930"/>
            <a:ext cx="923636" cy="369332"/>
          </a:xfrm>
          <a:prstGeom prst="rect">
            <a:avLst/>
          </a:prstGeom>
          <a:solidFill>
            <a:schemeClr val="bg1"/>
          </a:solidFill>
          <a:ln>
            <a:solidFill>
              <a:schemeClr val="tx1"/>
            </a:solidFill>
          </a:ln>
        </p:spPr>
        <p:txBody>
          <a:bodyPr wrap="square" rtlCol="0">
            <a:spAutoFit/>
          </a:bodyPr>
          <a:lstStyle/>
          <a:p>
            <a:r>
              <a:rPr lang="en-US" dirty="0" smtClean="0"/>
              <a:t>Part-of</a:t>
            </a:r>
            <a:endParaRPr lang="en-US" dirty="0"/>
          </a:p>
        </p:txBody>
      </p:sp>
    </p:spTree>
    <p:extLst>
      <p:ext uri="{BB962C8B-B14F-4D97-AF65-F5344CB8AC3E}">
        <p14:creationId xmlns:p14="http://schemas.microsoft.com/office/powerpoint/2010/main" val="31318632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NER Mechanics</a:t>
            </a:r>
            <a:endParaRPr lang="en-US" dirty="0"/>
          </a:p>
        </p:txBody>
      </p:sp>
      <p:grpSp>
        <p:nvGrpSpPr>
          <p:cNvPr id="48" name="Group 47"/>
          <p:cNvGrpSpPr/>
          <p:nvPr/>
        </p:nvGrpSpPr>
        <p:grpSpPr>
          <a:xfrm>
            <a:off x="1411977" y="1730482"/>
            <a:ext cx="9675431" cy="4883891"/>
            <a:chOff x="-417746" y="973987"/>
            <a:chExt cx="9675431" cy="4883891"/>
          </a:xfrm>
        </p:grpSpPr>
        <p:sp>
          <p:nvSpPr>
            <p:cNvPr id="6" name="TextBox 5"/>
            <p:cNvSpPr txBox="1"/>
            <p:nvPr/>
          </p:nvSpPr>
          <p:spPr>
            <a:xfrm rot="18155861">
              <a:off x="4787501" y="2596294"/>
              <a:ext cx="3084016" cy="461665"/>
            </a:xfrm>
            <a:prstGeom prst="rect">
              <a:avLst/>
            </a:prstGeom>
            <a:solidFill>
              <a:schemeClr val="bg1"/>
            </a:solidFill>
            <a:ln w="76200" cap="rnd">
              <a:solidFill>
                <a:schemeClr val="tx1"/>
              </a:solidFill>
            </a:ln>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r>
                <a:rPr lang="en-US" sz="2400" dirty="0" smtClean="0">
                  <a:latin typeface="Arial" panose="020B0604020202020204" pitchFamily="34" charset="0"/>
                  <a:cs typeface="Arial" panose="020B0604020202020204" pitchFamily="34" charset="0"/>
                </a:rPr>
                <a:t>POS</a:t>
              </a:r>
              <a:endParaRPr lang="en-US" sz="2400" dirty="0">
                <a:latin typeface="Arial" panose="020B0604020202020204" pitchFamily="34" charset="0"/>
                <a:cs typeface="Arial" panose="020B0604020202020204" pitchFamily="34" charset="0"/>
              </a:endParaRPr>
            </a:p>
          </p:txBody>
        </p:sp>
        <p:pic>
          <p:nvPicPr>
            <p:cNvPr id="7" name="Picture 10" descr="http://www.morrillinc.com/imgs/fittings-flanged-1527.jpg"/>
            <p:cNvPicPr>
              <a:picLocks noChangeAspect="1" noChangeArrowheads="1"/>
            </p:cNvPicPr>
            <p:nvPr/>
          </p:nvPicPr>
          <p:blipFill>
            <a:blip r:embed="rId2"/>
            <a:srcRect/>
            <a:stretch>
              <a:fillRect/>
            </a:stretch>
          </p:blipFill>
          <p:spPr bwMode="auto">
            <a:xfrm rot="16200000" flipH="1">
              <a:off x="7900168" y="3724421"/>
              <a:ext cx="1237957" cy="1219200"/>
            </a:xfrm>
            <a:prstGeom prst="rect">
              <a:avLst/>
            </a:prstGeom>
            <a:noFill/>
            <a:ln w="9525">
              <a:noFill/>
              <a:miter lim="800000"/>
              <a:headEnd/>
              <a:tailEnd/>
            </a:ln>
          </p:spPr>
        </p:pic>
        <p:pic>
          <p:nvPicPr>
            <p:cNvPr id="8" name="Picture 18"/>
            <p:cNvPicPr>
              <a:picLocks noChangeAspect="1" noChangeArrowheads="1"/>
            </p:cNvPicPr>
            <p:nvPr/>
          </p:nvPicPr>
          <p:blipFill>
            <a:blip r:embed="rId3"/>
            <a:srcRect l="82416" t="20581" r="3191" b="30823"/>
            <a:stretch>
              <a:fillRect/>
            </a:stretch>
          </p:blipFill>
          <p:spPr bwMode="auto">
            <a:xfrm rot="19809608" flipV="1">
              <a:off x="8222635" y="4521243"/>
              <a:ext cx="1035050" cy="982662"/>
            </a:xfrm>
            <a:prstGeom prst="rect">
              <a:avLst/>
            </a:prstGeom>
            <a:noFill/>
            <a:ln w="9525">
              <a:noFill/>
              <a:miter lim="800000"/>
              <a:headEnd/>
              <a:tailEnd/>
            </a:ln>
          </p:spPr>
        </p:pic>
        <p:sp>
          <p:nvSpPr>
            <p:cNvPr id="9" name="TextBox 8"/>
            <p:cNvSpPr txBox="1"/>
            <p:nvPr/>
          </p:nvSpPr>
          <p:spPr>
            <a:xfrm rot="14610689">
              <a:off x="8377105" y="4497269"/>
              <a:ext cx="741286" cy="253916"/>
            </a:xfrm>
            <a:prstGeom prst="rect">
              <a:avLst/>
            </a:prstGeom>
            <a:blipFill>
              <a:blip r:embed="rId4"/>
              <a:tile tx="0" ty="0" sx="100000" sy="100000" flip="none" algn="tl"/>
            </a:blipFill>
            <a:effectLst>
              <a:outerShdw blurRad="50800" dist="50800" dir="5400000" algn="ctr" rotWithShape="0">
                <a:srgbClr val="000000">
                  <a:alpha val="0"/>
                </a:srgbClr>
              </a:outerShdw>
              <a:softEdge rad="63500"/>
            </a:effectLst>
          </p:spPr>
          <p:txBody>
            <a:bodyPr>
              <a:spAutoFit/>
            </a:bodyPr>
            <a:lstStyle/>
            <a:p>
              <a:pPr fontAlgn="auto">
                <a:spcBef>
                  <a:spcPts val="0"/>
                </a:spcBef>
                <a:spcAft>
                  <a:spcPts val="0"/>
                </a:spcAft>
                <a:defRPr/>
              </a:pPr>
              <a:endParaRPr lang="en-US" sz="1050" b="1" dirty="0">
                <a:latin typeface="+mn-lt"/>
                <a:cs typeface="+mn-cs"/>
              </a:endParaRPr>
            </a:p>
          </p:txBody>
        </p:sp>
        <p:sp>
          <p:nvSpPr>
            <p:cNvPr id="10" name="TextBox 9"/>
            <p:cNvSpPr txBox="1"/>
            <p:nvPr/>
          </p:nvSpPr>
          <p:spPr>
            <a:xfrm rot="16899285">
              <a:off x="8667193" y="4947597"/>
              <a:ext cx="443512" cy="253916"/>
            </a:xfrm>
            <a:prstGeom prst="rect">
              <a:avLst/>
            </a:prstGeom>
            <a:blipFill>
              <a:blip r:embed="rId4"/>
              <a:tile tx="0" ty="0" sx="100000" sy="100000" flip="none" algn="tl"/>
            </a:blipFill>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endParaRPr lang="en-US" sz="1050" b="1" dirty="0">
                <a:latin typeface="+mn-lt"/>
                <a:cs typeface="+mn-cs"/>
              </a:endParaRPr>
            </a:p>
          </p:txBody>
        </p:sp>
        <p:pic>
          <p:nvPicPr>
            <p:cNvPr id="11" name="Picture 20" descr="http://www.morrillinc.com/imgs/pixprod-heatex.jpg"/>
            <p:cNvPicPr>
              <a:picLocks noChangeAspect="1" noChangeArrowheads="1"/>
            </p:cNvPicPr>
            <p:nvPr/>
          </p:nvPicPr>
          <p:blipFill>
            <a:blip r:embed="rId5"/>
            <a:srcRect l="22717" t="7310" r="22717" b="13338"/>
            <a:stretch>
              <a:fillRect/>
            </a:stretch>
          </p:blipFill>
          <p:spPr bwMode="auto">
            <a:xfrm rot="21308109">
              <a:off x="6417586" y="5014916"/>
              <a:ext cx="2057400" cy="842962"/>
            </a:xfrm>
            <a:prstGeom prst="rect">
              <a:avLst/>
            </a:prstGeom>
            <a:noFill/>
            <a:ln w="9525">
              <a:noFill/>
              <a:miter lim="800000"/>
              <a:headEnd/>
              <a:tailEnd/>
            </a:ln>
          </p:spPr>
        </p:pic>
        <p:sp>
          <p:nvSpPr>
            <p:cNvPr id="12" name="TextBox 11"/>
            <p:cNvSpPr txBox="1"/>
            <p:nvPr/>
          </p:nvSpPr>
          <p:spPr>
            <a:xfrm rot="21059070">
              <a:off x="6853215" y="5139528"/>
              <a:ext cx="1479633" cy="646331"/>
            </a:xfrm>
            <a:prstGeom prst="rect">
              <a:avLst/>
            </a:prstGeom>
            <a:solidFill>
              <a:schemeClr val="bg1"/>
            </a:solidFill>
            <a:ln cap="rnd">
              <a:solidFill>
                <a:schemeClr val="tx1"/>
              </a:solidFill>
            </a:ln>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r>
                <a:rPr lang="en-US" dirty="0" smtClean="0">
                  <a:latin typeface="Arial" panose="020B0604020202020204" pitchFamily="34" charset="0"/>
                  <a:cs typeface="Arial" panose="020B0604020202020204" pitchFamily="34" charset="0"/>
                </a:rPr>
                <a:t>Final Symptom</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rot="20980561">
              <a:off x="8533076" y="5103678"/>
              <a:ext cx="424606" cy="253916"/>
            </a:xfrm>
            <a:prstGeom prst="rect">
              <a:avLst/>
            </a:prstGeom>
            <a:blipFill>
              <a:blip r:embed="rId4"/>
              <a:tile tx="0" ty="0" sx="100000" sy="100000" flip="none" algn="tl"/>
            </a:blipFill>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endParaRPr lang="en-US" sz="1050" b="1" dirty="0">
                <a:latin typeface="+mn-lt"/>
                <a:cs typeface="+mn-cs"/>
              </a:endParaRPr>
            </a:p>
          </p:txBody>
        </p:sp>
        <p:sp>
          <p:nvSpPr>
            <p:cNvPr id="14" name="TextBox 13"/>
            <p:cNvSpPr txBox="1"/>
            <p:nvPr/>
          </p:nvSpPr>
          <p:spPr>
            <a:xfrm rot="20980561">
              <a:off x="5932367" y="5548948"/>
              <a:ext cx="906360" cy="253916"/>
            </a:xfrm>
            <a:prstGeom prst="rect">
              <a:avLst/>
            </a:prstGeom>
            <a:blipFill>
              <a:blip r:embed="rId4"/>
              <a:tile tx="0" ty="0" sx="100000" sy="100000" flip="none" algn="tl"/>
            </a:blipFill>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endParaRPr lang="en-US" sz="1050" b="1" dirty="0">
                <a:latin typeface="+mn-lt"/>
                <a:cs typeface="+mn-cs"/>
              </a:endParaRPr>
            </a:p>
          </p:txBody>
        </p:sp>
        <p:sp>
          <p:nvSpPr>
            <p:cNvPr id="15" name="TextBox 14"/>
            <p:cNvSpPr txBox="1"/>
            <p:nvPr/>
          </p:nvSpPr>
          <p:spPr>
            <a:xfrm rot="18271566">
              <a:off x="2655917" y="2826697"/>
              <a:ext cx="3139497" cy="461665"/>
            </a:xfrm>
            <a:prstGeom prst="rect">
              <a:avLst/>
            </a:prstGeom>
            <a:solidFill>
              <a:schemeClr val="bg1"/>
            </a:solidFill>
            <a:ln w="76200" cap="rnd">
              <a:solidFill>
                <a:schemeClr val="tx1"/>
              </a:solidFill>
            </a:ln>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r>
                <a:rPr lang="en-US" sz="2400" dirty="0" smtClean="0">
                  <a:latin typeface="Arial" panose="020B0604020202020204" pitchFamily="34" charset="0"/>
                  <a:cs typeface="Arial" panose="020B0604020202020204" pitchFamily="34" charset="0"/>
                </a:rPr>
                <a:t>Slot: Value</a:t>
              </a:r>
              <a:endParaRPr lang="en-US" sz="2400" dirty="0">
                <a:latin typeface="Arial" panose="020B0604020202020204" pitchFamily="34" charset="0"/>
                <a:cs typeface="Arial" panose="020B0604020202020204" pitchFamily="34" charset="0"/>
              </a:endParaRPr>
            </a:p>
          </p:txBody>
        </p:sp>
        <p:sp>
          <p:nvSpPr>
            <p:cNvPr id="16" name="TextBox 15"/>
            <p:cNvSpPr txBox="1"/>
            <p:nvPr/>
          </p:nvSpPr>
          <p:spPr>
            <a:xfrm rot="18235983">
              <a:off x="3151421" y="2797281"/>
              <a:ext cx="3171471" cy="461665"/>
            </a:xfrm>
            <a:prstGeom prst="rect">
              <a:avLst/>
            </a:prstGeom>
            <a:solidFill>
              <a:schemeClr val="bg1"/>
            </a:solidFill>
            <a:ln w="76200" cap="rnd">
              <a:solidFill>
                <a:schemeClr val="tx1"/>
              </a:solidFill>
            </a:ln>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r>
                <a:rPr lang="en-US" sz="2400" dirty="0" smtClean="0">
                  <a:latin typeface="Arial" panose="020B0604020202020204" pitchFamily="34" charset="0"/>
                  <a:cs typeface="Arial" panose="020B0604020202020204" pitchFamily="34" charset="0"/>
                </a:rPr>
                <a:t>Sentence</a:t>
              </a:r>
              <a:endParaRPr lang="en-US" sz="2400" dirty="0">
                <a:latin typeface="Arial" panose="020B0604020202020204" pitchFamily="34" charset="0"/>
                <a:cs typeface="Arial" panose="020B0604020202020204" pitchFamily="34" charset="0"/>
              </a:endParaRPr>
            </a:p>
          </p:txBody>
        </p:sp>
        <p:sp>
          <p:nvSpPr>
            <p:cNvPr id="17" name="TextBox 16"/>
            <p:cNvSpPr txBox="1"/>
            <p:nvPr/>
          </p:nvSpPr>
          <p:spPr>
            <a:xfrm rot="18254814">
              <a:off x="580909" y="3007987"/>
              <a:ext cx="3108192" cy="461665"/>
            </a:xfrm>
            <a:prstGeom prst="rect">
              <a:avLst/>
            </a:prstGeom>
            <a:solidFill>
              <a:schemeClr val="bg1"/>
            </a:solidFill>
            <a:ln w="76200" cap="rnd">
              <a:solidFill>
                <a:schemeClr val="tx1"/>
              </a:solidFill>
            </a:ln>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r>
                <a:rPr lang="en-US" sz="2400" dirty="0" err="1" smtClean="0">
                  <a:latin typeface="Arial" panose="020B0604020202020204" pitchFamily="34" charset="0"/>
                  <a:cs typeface="Arial" panose="020B0604020202020204" pitchFamily="34" charset="0"/>
                </a:rPr>
                <a:t>Sectionizer</a:t>
              </a:r>
              <a:endParaRPr lang="en-US" sz="2400" dirty="0">
                <a:latin typeface="Arial" panose="020B0604020202020204" pitchFamily="34" charset="0"/>
                <a:cs typeface="Arial" panose="020B0604020202020204" pitchFamily="34" charset="0"/>
              </a:endParaRPr>
            </a:p>
          </p:txBody>
        </p:sp>
        <p:sp>
          <p:nvSpPr>
            <p:cNvPr id="18" name="TextBox 17"/>
            <p:cNvSpPr txBox="1"/>
            <p:nvPr/>
          </p:nvSpPr>
          <p:spPr>
            <a:xfrm rot="18179433">
              <a:off x="3623454" y="2705717"/>
              <a:ext cx="3289791" cy="461665"/>
            </a:xfrm>
            <a:prstGeom prst="rect">
              <a:avLst/>
            </a:prstGeom>
            <a:solidFill>
              <a:schemeClr val="bg1"/>
            </a:solidFill>
            <a:ln w="76200" cap="rnd">
              <a:solidFill>
                <a:schemeClr val="tx1"/>
              </a:solidFill>
            </a:ln>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r>
                <a:rPr lang="en-US" sz="2400" dirty="0" smtClean="0">
                  <a:latin typeface="Arial" panose="020B0604020202020204" pitchFamily="34" charset="0"/>
                  <a:cs typeface="Arial" panose="020B0604020202020204" pitchFamily="34" charset="0"/>
                </a:rPr>
                <a:t>Question Identification</a:t>
              </a:r>
              <a:endParaRPr lang="en-US" sz="2400" dirty="0">
                <a:latin typeface="Arial" panose="020B0604020202020204" pitchFamily="34" charset="0"/>
                <a:cs typeface="Arial" panose="020B0604020202020204" pitchFamily="34" charset="0"/>
              </a:endParaRPr>
            </a:p>
          </p:txBody>
        </p:sp>
        <p:sp>
          <p:nvSpPr>
            <p:cNvPr id="19" name="TextBox 18"/>
            <p:cNvSpPr txBox="1"/>
            <p:nvPr/>
          </p:nvSpPr>
          <p:spPr>
            <a:xfrm rot="20980561">
              <a:off x="7825971" y="5212910"/>
              <a:ext cx="906360" cy="253916"/>
            </a:xfrm>
            <a:prstGeom prst="rect">
              <a:avLst/>
            </a:prstGeom>
            <a:blipFill>
              <a:blip r:embed="rId4"/>
              <a:tile tx="0" ty="0" sx="100000" sy="100000" flip="none" algn="tl"/>
            </a:blipFill>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endParaRPr lang="en-US" sz="1050" b="1" dirty="0">
                <a:latin typeface="+mn-lt"/>
                <a:cs typeface="+mn-cs"/>
              </a:endParaRPr>
            </a:p>
          </p:txBody>
        </p:sp>
        <p:sp>
          <p:nvSpPr>
            <p:cNvPr id="20" name="TextBox 19"/>
            <p:cNvSpPr txBox="1"/>
            <p:nvPr/>
          </p:nvSpPr>
          <p:spPr>
            <a:xfrm rot="18279537">
              <a:off x="1662523" y="2917435"/>
              <a:ext cx="2955031" cy="461665"/>
            </a:xfrm>
            <a:prstGeom prst="rect">
              <a:avLst/>
            </a:prstGeom>
            <a:solidFill>
              <a:schemeClr val="bg1"/>
            </a:solidFill>
            <a:ln w="76200" cap="rnd">
              <a:solidFill>
                <a:schemeClr val="tx1"/>
              </a:solidFill>
            </a:ln>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r>
                <a:rPr lang="en-US" sz="2400" dirty="0" smtClean="0">
                  <a:latin typeface="Arial" panose="020B0604020202020204" pitchFamily="34" charset="0"/>
                  <a:cs typeface="Arial" panose="020B0604020202020204" pitchFamily="34" charset="0"/>
                </a:rPr>
                <a:t>Line</a:t>
              </a:r>
              <a:endParaRPr lang="en-US" sz="2400" dirty="0">
                <a:latin typeface="Arial" panose="020B0604020202020204" pitchFamily="34" charset="0"/>
                <a:cs typeface="Arial" panose="020B0604020202020204" pitchFamily="34" charset="0"/>
              </a:endParaRPr>
            </a:p>
          </p:txBody>
        </p:sp>
        <p:sp>
          <p:nvSpPr>
            <p:cNvPr id="21" name="TextBox 20"/>
            <p:cNvSpPr txBox="1"/>
            <p:nvPr/>
          </p:nvSpPr>
          <p:spPr>
            <a:xfrm rot="18277278">
              <a:off x="2087610" y="2908549"/>
              <a:ext cx="3124284" cy="461665"/>
            </a:xfrm>
            <a:prstGeom prst="rect">
              <a:avLst/>
            </a:prstGeom>
            <a:solidFill>
              <a:schemeClr val="bg1"/>
            </a:solidFill>
            <a:ln w="76200" cap="rnd">
              <a:solidFill>
                <a:schemeClr val="tx1"/>
              </a:solidFill>
            </a:ln>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r>
                <a:rPr lang="en-US" sz="2400" dirty="0" smtClean="0">
                  <a:latin typeface="Arial" panose="020B0604020202020204" pitchFamily="34" charset="0"/>
                  <a:cs typeface="Arial" panose="020B0604020202020204" pitchFamily="34" charset="0"/>
                </a:rPr>
                <a:t>Check Box</a:t>
              </a:r>
              <a:endParaRPr lang="en-US" sz="2400" dirty="0">
                <a:latin typeface="Arial" panose="020B0604020202020204" pitchFamily="34" charset="0"/>
                <a:cs typeface="Arial" panose="020B0604020202020204" pitchFamily="34" charset="0"/>
              </a:endParaRPr>
            </a:p>
          </p:txBody>
        </p:sp>
        <p:sp>
          <p:nvSpPr>
            <p:cNvPr id="22" name="TextBox 21"/>
            <p:cNvSpPr txBox="1"/>
            <p:nvPr/>
          </p:nvSpPr>
          <p:spPr>
            <a:xfrm rot="18153222">
              <a:off x="4165299" y="2666636"/>
              <a:ext cx="3247584" cy="461665"/>
            </a:xfrm>
            <a:prstGeom prst="rect">
              <a:avLst/>
            </a:prstGeom>
            <a:solidFill>
              <a:schemeClr val="bg1"/>
            </a:solidFill>
            <a:ln w="76200" cap="rnd">
              <a:solidFill>
                <a:schemeClr val="tx1"/>
              </a:solidFill>
            </a:ln>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r>
                <a:rPr lang="en-US" sz="2400" dirty="0" smtClean="0">
                  <a:latin typeface="Arial" panose="020B0604020202020204" pitchFamily="34" charset="0"/>
                  <a:cs typeface="Arial" panose="020B0604020202020204" pitchFamily="34" charset="0"/>
                </a:rPr>
                <a:t>Term  </a:t>
              </a:r>
              <a:endParaRPr lang="en-US" sz="2400" dirty="0">
                <a:latin typeface="Arial" panose="020B0604020202020204" pitchFamily="34" charset="0"/>
                <a:cs typeface="Arial" panose="020B0604020202020204" pitchFamily="34" charset="0"/>
              </a:endParaRPr>
            </a:p>
          </p:txBody>
        </p:sp>
        <p:sp>
          <p:nvSpPr>
            <p:cNvPr id="23" name="TextBox 22"/>
            <p:cNvSpPr txBox="1"/>
            <p:nvPr/>
          </p:nvSpPr>
          <p:spPr>
            <a:xfrm rot="18152086">
              <a:off x="5238460" y="2576830"/>
              <a:ext cx="3167945" cy="461665"/>
            </a:xfrm>
            <a:prstGeom prst="rect">
              <a:avLst/>
            </a:prstGeom>
            <a:solidFill>
              <a:schemeClr val="bg1"/>
            </a:solidFill>
            <a:ln w="76200" cap="rnd">
              <a:solidFill>
                <a:schemeClr val="tx1"/>
              </a:solidFill>
            </a:ln>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r>
                <a:rPr lang="en-US" sz="2400" dirty="0" smtClean="0">
                  <a:latin typeface="Arial" panose="020B0604020202020204" pitchFamily="34" charset="0"/>
                  <a:cs typeface="Arial" panose="020B0604020202020204" pitchFamily="34" charset="0"/>
                </a:rPr>
                <a:t>Anatomical Parts</a:t>
              </a:r>
              <a:endParaRPr lang="en-US" sz="2400" dirty="0">
                <a:latin typeface="Arial" panose="020B0604020202020204" pitchFamily="34" charset="0"/>
                <a:cs typeface="Arial" panose="020B0604020202020204" pitchFamily="34" charset="0"/>
              </a:endParaRPr>
            </a:p>
          </p:txBody>
        </p:sp>
        <p:sp>
          <p:nvSpPr>
            <p:cNvPr id="24" name="TextBox 23"/>
            <p:cNvSpPr txBox="1"/>
            <p:nvPr/>
          </p:nvSpPr>
          <p:spPr>
            <a:xfrm rot="18152086">
              <a:off x="5664040" y="2522435"/>
              <a:ext cx="3317183" cy="461665"/>
            </a:xfrm>
            <a:prstGeom prst="rect">
              <a:avLst/>
            </a:prstGeom>
            <a:solidFill>
              <a:schemeClr val="bg1"/>
            </a:solidFill>
            <a:ln w="76200" cap="rnd">
              <a:solidFill>
                <a:schemeClr val="tx1"/>
              </a:solidFill>
            </a:ln>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r>
                <a:rPr lang="en-US" sz="2400" dirty="0" smtClean="0">
                  <a:latin typeface="Arial" panose="020B0604020202020204" pitchFamily="34" charset="0"/>
                  <a:cs typeface="Arial" panose="020B0604020202020204" pitchFamily="34" charset="0"/>
                </a:rPr>
                <a:t>Activities</a:t>
              </a:r>
              <a:endParaRPr lang="en-US" sz="2400" dirty="0">
                <a:latin typeface="Arial" panose="020B0604020202020204" pitchFamily="34" charset="0"/>
                <a:cs typeface="Arial" panose="020B0604020202020204" pitchFamily="34" charset="0"/>
              </a:endParaRPr>
            </a:p>
          </p:txBody>
        </p:sp>
        <p:sp>
          <p:nvSpPr>
            <p:cNvPr id="25" name="TextBox 24"/>
            <p:cNvSpPr txBox="1"/>
            <p:nvPr/>
          </p:nvSpPr>
          <p:spPr>
            <a:xfrm rot="18152086">
              <a:off x="6218207" y="2475599"/>
              <a:ext cx="3227323" cy="461665"/>
            </a:xfrm>
            <a:prstGeom prst="rect">
              <a:avLst/>
            </a:prstGeom>
            <a:solidFill>
              <a:schemeClr val="bg1"/>
            </a:solidFill>
            <a:ln w="76200" cap="rnd">
              <a:solidFill>
                <a:schemeClr val="tx1"/>
              </a:solidFill>
            </a:ln>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r>
                <a:rPr lang="en-US" sz="2400" dirty="0" smtClean="0">
                  <a:latin typeface="Arial" panose="020B0604020202020204" pitchFamily="34" charset="0"/>
                  <a:cs typeface="Arial" panose="020B0604020202020204" pitchFamily="34" charset="0"/>
                </a:rPr>
                <a:t>Modifiers</a:t>
              </a:r>
              <a:endParaRPr lang="en-US" sz="2400" dirty="0">
                <a:latin typeface="Arial" panose="020B0604020202020204" pitchFamily="34" charset="0"/>
                <a:cs typeface="Arial" panose="020B0604020202020204" pitchFamily="34" charset="0"/>
              </a:endParaRPr>
            </a:p>
          </p:txBody>
        </p:sp>
        <p:sp>
          <p:nvSpPr>
            <p:cNvPr id="26" name="TextBox 25"/>
            <p:cNvSpPr txBox="1"/>
            <p:nvPr/>
          </p:nvSpPr>
          <p:spPr>
            <a:xfrm rot="18152086">
              <a:off x="6650243" y="2441359"/>
              <a:ext cx="3323798" cy="461665"/>
            </a:xfrm>
            <a:prstGeom prst="rect">
              <a:avLst/>
            </a:prstGeom>
            <a:solidFill>
              <a:schemeClr val="bg1"/>
            </a:solidFill>
            <a:ln w="76200" cap="rnd">
              <a:solidFill>
                <a:schemeClr val="tx1"/>
              </a:solidFill>
            </a:ln>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r>
                <a:rPr lang="en-US" sz="2400" dirty="0" smtClean="0">
                  <a:latin typeface="Arial" panose="020B0604020202020204" pitchFamily="34" charset="0"/>
                  <a:cs typeface="Arial" panose="020B0604020202020204" pitchFamily="34" charset="0"/>
                </a:rPr>
                <a:t>Potential Symptom</a:t>
              </a:r>
              <a:endParaRPr lang="en-US" sz="2400" dirty="0">
                <a:latin typeface="Arial" panose="020B0604020202020204" pitchFamily="34" charset="0"/>
                <a:cs typeface="Arial" panose="020B0604020202020204" pitchFamily="34" charset="0"/>
              </a:endParaRPr>
            </a:p>
          </p:txBody>
        </p:sp>
        <p:pic>
          <p:nvPicPr>
            <p:cNvPr id="27" name="Picture 17"/>
            <p:cNvPicPr>
              <a:picLocks noChangeAspect="1" noChangeArrowheads="1"/>
            </p:cNvPicPr>
            <p:nvPr/>
          </p:nvPicPr>
          <p:blipFill>
            <a:blip r:embed="rId6"/>
            <a:srcRect l="1726" t="9006" r="73232" b="19620"/>
            <a:stretch>
              <a:fillRect/>
            </a:stretch>
          </p:blipFill>
          <p:spPr bwMode="auto">
            <a:xfrm rot="492127">
              <a:off x="7492872" y="4001236"/>
              <a:ext cx="776209" cy="623758"/>
            </a:xfrm>
            <a:prstGeom prst="rect">
              <a:avLst/>
            </a:prstGeom>
            <a:noFill/>
            <a:ln w="9525">
              <a:noFill/>
              <a:miter lim="800000"/>
              <a:headEnd/>
              <a:tailEnd/>
            </a:ln>
          </p:spPr>
        </p:pic>
        <p:pic>
          <p:nvPicPr>
            <p:cNvPr id="28" name="Picture 18"/>
            <p:cNvPicPr>
              <a:picLocks noChangeAspect="1" noChangeArrowheads="1"/>
            </p:cNvPicPr>
            <p:nvPr/>
          </p:nvPicPr>
          <p:blipFill rotWithShape="1">
            <a:blip r:embed="rId7">
              <a:duotone>
                <a:prstClr val="black"/>
                <a:schemeClr val="accent2">
                  <a:tint val="45000"/>
                  <a:satMod val="400000"/>
                </a:schemeClr>
              </a:duotone>
              <a:extLst/>
            </a:blip>
            <a:srcRect l="26601" t="18433" r="57403" b="22331"/>
            <a:stretch/>
          </p:blipFill>
          <p:spPr bwMode="auto">
            <a:xfrm rot="11437362" flipH="1" flipV="1">
              <a:off x="7133135" y="4033066"/>
              <a:ext cx="714650" cy="745817"/>
            </a:xfrm>
            <a:prstGeom prst="rect">
              <a:avLst/>
            </a:prstGeom>
            <a:noFill/>
            <a:ln>
              <a:noFill/>
            </a:ln>
            <a:effectLst/>
            <a:extLst/>
          </p:spPr>
        </p:pic>
        <p:pic>
          <p:nvPicPr>
            <p:cNvPr id="29" name="Picture 17"/>
            <p:cNvPicPr>
              <a:picLocks noChangeAspect="1" noChangeArrowheads="1"/>
            </p:cNvPicPr>
            <p:nvPr/>
          </p:nvPicPr>
          <p:blipFill>
            <a:blip r:embed="rId6"/>
            <a:srcRect l="1726" t="9006" r="73232" b="19620"/>
            <a:stretch>
              <a:fillRect/>
            </a:stretch>
          </p:blipFill>
          <p:spPr bwMode="auto">
            <a:xfrm rot="496034">
              <a:off x="6624101" y="4011333"/>
              <a:ext cx="968540" cy="778315"/>
            </a:xfrm>
            <a:prstGeom prst="rect">
              <a:avLst/>
            </a:prstGeom>
            <a:noFill/>
            <a:ln w="9525">
              <a:noFill/>
              <a:miter lim="800000"/>
              <a:headEnd/>
              <a:tailEnd/>
            </a:ln>
          </p:spPr>
        </p:pic>
        <p:pic>
          <p:nvPicPr>
            <p:cNvPr id="30" name="Picture 17"/>
            <p:cNvPicPr>
              <a:picLocks noChangeAspect="1" noChangeArrowheads="1"/>
            </p:cNvPicPr>
            <p:nvPr/>
          </p:nvPicPr>
          <p:blipFill>
            <a:blip r:embed="rId6"/>
            <a:srcRect l="1726" t="9006" r="73232" b="19620"/>
            <a:stretch>
              <a:fillRect/>
            </a:stretch>
          </p:blipFill>
          <p:spPr bwMode="auto">
            <a:xfrm rot="492127">
              <a:off x="5999295" y="3997677"/>
              <a:ext cx="1147763" cy="922337"/>
            </a:xfrm>
            <a:prstGeom prst="rect">
              <a:avLst/>
            </a:prstGeom>
            <a:noFill/>
            <a:ln w="9525">
              <a:noFill/>
              <a:miter lim="800000"/>
              <a:headEnd/>
              <a:tailEnd/>
            </a:ln>
          </p:spPr>
        </p:pic>
        <p:pic>
          <p:nvPicPr>
            <p:cNvPr id="31" name="Picture 18"/>
            <p:cNvPicPr>
              <a:picLocks noChangeAspect="1" noChangeArrowheads="1"/>
            </p:cNvPicPr>
            <p:nvPr/>
          </p:nvPicPr>
          <p:blipFill rotWithShape="1">
            <a:blip r:embed="rId7">
              <a:duotone>
                <a:prstClr val="black"/>
                <a:schemeClr val="accent2">
                  <a:tint val="45000"/>
                  <a:satMod val="400000"/>
                </a:schemeClr>
              </a:duotone>
              <a:extLst/>
            </a:blip>
            <a:srcRect l="26601" t="18433" r="57403" b="22331"/>
            <a:stretch/>
          </p:blipFill>
          <p:spPr bwMode="auto">
            <a:xfrm rot="11437362" flipH="1" flipV="1">
              <a:off x="5805432" y="4161042"/>
              <a:ext cx="714650" cy="745817"/>
            </a:xfrm>
            <a:prstGeom prst="rect">
              <a:avLst/>
            </a:prstGeom>
            <a:noFill/>
            <a:ln>
              <a:noFill/>
            </a:ln>
            <a:effectLst/>
            <a:extLst/>
          </p:spPr>
        </p:pic>
        <p:pic>
          <p:nvPicPr>
            <p:cNvPr id="32" name="Picture 17"/>
            <p:cNvPicPr>
              <a:picLocks noChangeAspect="1" noChangeArrowheads="1"/>
            </p:cNvPicPr>
            <p:nvPr/>
          </p:nvPicPr>
          <p:blipFill>
            <a:blip r:embed="rId6"/>
            <a:srcRect l="1726" t="9006" r="73232" b="19620"/>
            <a:stretch>
              <a:fillRect/>
            </a:stretch>
          </p:blipFill>
          <p:spPr bwMode="auto">
            <a:xfrm rot="492127">
              <a:off x="5240580" y="4184493"/>
              <a:ext cx="1021727" cy="623758"/>
            </a:xfrm>
            <a:prstGeom prst="rect">
              <a:avLst/>
            </a:prstGeom>
            <a:noFill/>
            <a:ln w="9525">
              <a:noFill/>
              <a:miter lim="800000"/>
              <a:headEnd/>
              <a:tailEnd/>
            </a:ln>
          </p:spPr>
        </p:pic>
        <p:pic>
          <p:nvPicPr>
            <p:cNvPr id="33" name="Picture 18"/>
            <p:cNvPicPr>
              <a:picLocks noChangeAspect="1" noChangeArrowheads="1"/>
            </p:cNvPicPr>
            <p:nvPr/>
          </p:nvPicPr>
          <p:blipFill rotWithShape="1">
            <a:blip r:embed="rId7">
              <a:duotone>
                <a:prstClr val="black"/>
                <a:schemeClr val="accent2">
                  <a:tint val="45000"/>
                  <a:satMod val="400000"/>
                </a:schemeClr>
              </a:duotone>
              <a:extLst/>
            </a:blip>
            <a:srcRect l="26601" t="18433" r="57403" b="22331"/>
            <a:stretch/>
          </p:blipFill>
          <p:spPr bwMode="auto">
            <a:xfrm rot="11437362" flipH="1" flipV="1">
              <a:off x="5067548" y="4205040"/>
              <a:ext cx="714650" cy="745817"/>
            </a:xfrm>
            <a:prstGeom prst="rect">
              <a:avLst/>
            </a:prstGeom>
            <a:noFill/>
            <a:ln>
              <a:noFill/>
            </a:ln>
            <a:effectLst/>
            <a:extLst/>
          </p:spPr>
        </p:pic>
        <p:pic>
          <p:nvPicPr>
            <p:cNvPr id="34" name="Picture 17"/>
            <p:cNvPicPr>
              <a:picLocks noChangeAspect="1" noChangeArrowheads="1"/>
            </p:cNvPicPr>
            <p:nvPr/>
          </p:nvPicPr>
          <p:blipFill>
            <a:blip r:embed="rId6"/>
            <a:srcRect l="1726" t="9006" r="73232" b="19620"/>
            <a:stretch>
              <a:fillRect/>
            </a:stretch>
          </p:blipFill>
          <p:spPr bwMode="auto">
            <a:xfrm rot="492127">
              <a:off x="4415861" y="4115756"/>
              <a:ext cx="1147763" cy="922337"/>
            </a:xfrm>
            <a:prstGeom prst="rect">
              <a:avLst/>
            </a:prstGeom>
            <a:noFill/>
            <a:ln w="9525">
              <a:noFill/>
              <a:miter lim="800000"/>
              <a:headEnd/>
              <a:tailEnd/>
            </a:ln>
          </p:spPr>
        </p:pic>
        <p:pic>
          <p:nvPicPr>
            <p:cNvPr id="35" name="Picture 18"/>
            <p:cNvPicPr>
              <a:picLocks noChangeAspect="1" noChangeArrowheads="1"/>
            </p:cNvPicPr>
            <p:nvPr/>
          </p:nvPicPr>
          <p:blipFill rotWithShape="1">
            <a:blip r:embed="rId7">
              <a:duotone>
                <a:prstClr val="black"/>
                <a:schemeClr val="accent4">
                  <a:tint val="45000"/>
                  <a:satMod val="400000"/>
                </a:schemeClr>
              </a:duotone>
              <a:extLst/>
            </a:blip>
            <a:srcRect l="26601" t="18433" r="57403" b="22331"/>
            <a:stretch/>
          </p:blipFill>
          <p:spPr bwMode="auto">
            <a:xfrm rot="11437362" flipH="1" flipV="1">
              <a:off x="4213711" y="4285480"/>
              <a:ext cx="714650" cy="745817"/>
            </a:xfrm>
            <a:prstGeom prst="rect">
              <a:avLst/>
            </a:prstGeom>
            <a:noFill/>
            <a:ln>
              <a:noFill/>
            </a:ln>
            <a:effectLst/>
            <a:extLst/>
          </p:spPr>
        </p:pic>
        <p:pic>
          <p:nvPicPr>
            <p:cNvPr id="36" name="Picture 17"/>
            <p:cNvPicPr>
              <a:picLocks noChangeAspect="1" noChangeArrowheads="1"/>
            </p:cNvPicPr>
            <p:nvPr/>
          </p:nvPicPr>
          <p:blipFill>
            <a:blip r:embed="rId6"/>
            <a:srcRect l="1726" t="9006" r="73232" b="19620"/>
            <a:stretch>
              <a:fillRect/>
            </a:stretch>
          </p:blipFill>
          <p:spPr bwMode="auto">
            <a:xfrm rot="492127">
              <a:off x="3549724" y="4216005"/>
              <a:ext cx="1147763" cy="922337"/>
            </a:xfrm>
            <a:prstGeom prst="rect">
              <a:avLst/>
            </a:prstGeom>
            <a:noFill/>
            <a:ln w="9525">
              <a:noFill/>
              <a:miter lim="800000"/>
              <a:headEnd/>
              <a:tailEnd/>
            </a:ln>
          </p:spPr>
        </p:pic>
        <p:pic>
          <p:nvPicPr>
            <p:cNvPr id="37" name="Picture 17"/>
            <p:cNvPicPr>
              <a:picLocks noChangeAspect="1" noChangeArrowheads="1"/>
            </p:cNvPicPr>
            <p:nvPr/>
          </p:nvPicPr>
          <p:blipFill>
            <a:blip r:embed="rId6"/>
            <a:srcRect l="1726" t="9006" r="73232" b="19620"/>
            <a:stretch>
              <a:fillRect/>
            </a:stretch>
          </p:blipFill>
          <p:spPr bwMode="auto">
            <a:xfrm rot="492127">
              <a:off x="2968061" y="4268156"/>
              <a:ext cx="1147763" cy="922337"/>
            </a:xfrm>
            <a:prstGeom prst="rect">
              <a:avLst/>
            </a:prstGeom>
            <a:noFill/>
            <a:ln w="9525">
              <a:noFill/>
              <a:miter lim="800000"/>
              <a:headEnd/>
              <a:tailEnd/>
            </a:ln>
          </p:spPr>
        </p:pic>
        <p:pic>
          <p:nvPicPr>
            <p:cNvPr id="38" name="Picture 18"/>
            <p:cNvPicPr>
              <a:picLocks noChangeAspect="1" noChangeArrowheads="1"/>
            </p:cNvPicPr>
            <p:nvPr/>
          </p:nvPicPr>
          <p:blipFill rotWithShape="1">
            <a:blip r:embed="rId7">
              <a:duotone>
                <a:prstClr val="black"/>
                <a:schemeClr val="accent6">
                  <a:tint val="45000"/>
                  <a:satMod val="400000"/>
                </a:schemeClr>
              </a:duotone>
              <a:extLst/>
            </a:blip>
            <a:srcRect l="26601" t="18433" r="57403" b="22331"/>
            <a:stretch/>
          </p:blipFill>
          <p:spPr bwMode="auto">
            <a:xfrm rot="11437362" flipH="1" flipV="1">
              <a:off x="2599578" y="4329830"/>
              <a:ext cx="958761" cy="1000574"/>
            </a:xfrm>
            <a:prstGeom prst="rect">
              <a:avLst/>
            </a:prstGeom>
            <a:noFill/>
            <a:ln>
              <a:noFill/>
            </a:ln>
            <a:effectLst/>
            <a:extLst/>
          </p:spPr>
        </p:pic>
        <p:pic>
          <p:nvPicPr>
            <p:cNvPr id="39" name="Picture 18"/>
            <p:cNvPicPr>
              <a:picLocks noChangeAspect="1" noChangeArrowheads="1"/>
            </p:cNvPicPr>
            <p:nvPr/>
          </p:nvPicPr>
          <p:blipFill rotWithShape="1">
            <a:blip r:embed="rId7">
              <a:duotone>
                <a:prstClr val="black"/>
                <a:schemeClr val="accent6">
                  <a:tint val="45000"/>
                  <a:satMod val="400000"/>
                </a:schemeClr>
              </a:duotone>
              <a:extLst/>
            </a:blip>
            <a:srcRect l="26601" t="18433" r="57403" b="22331"/>
            <a:stretch/>
          </p:blipFill>
          <p:spPr bwMode="auto">
            <a:xfrm rot="11437362" flipH="1" flipV="1">
              <a:off x="2218578" y="4346996"/>
              <a:ext cx="958761" cy="1000574"/>
            </a:xfrm>
            <a:prstGeom prst="rect">
              <a:avLst/>
            </a:prstGeom>
            <a:noFill/>
            <a:ln>
              <a:noFill/>
            </a:ln>
            <a:effectLst/>
            <a:extLst/>
          </p:spPr>
        </p:pic>
        <p:pic>
          <p:nvPicPr>
            <p:cNvPr id="40" name="Picture 18"/>
            <p:cNvPicPr>
              <a:picLocks noChangeAspect="1" noChangeArrowheads="1"/>
            </p:cNvPicPr>
            <p:nvPr/>
          </p:nvPicPr>
          <p:blipFill rotWithShape="1">
            <a:blip r:embed="rId7">
              <a:duotone>
                <a:prstClr val="black"/>
                <a:srgbClr val="00B0F0">
                  <a:tint val="45000"/>
                  <a:satMod val="400000"/>
                </a:srgbClr>
              </a:duotone>
              <a:extLst/>
            </a:blip>
            <a:srcRect l="26601" t="18433" r="57403" b="22331"/>
            <a:stretch/>
          </p:blipFill>
          <p:spPr bwMode="auto">
            <a:xfrm rot="11437362" flipH="1" flipV="1">
              <a:off x="1785731" y="4352313"/>
              <a:ext cx="1006431" cy="1050323"/>
            </a:xfrm>
            <a:prstGeom prst="rect">
              <a:avLst/>
            </a:prstGeom>
            <a:noFill/>
            <a:ln>
              <a:noFill/>
            </a:ln>
            <a:effectLst/>
            <a:extLst/>
          </p:spPr>
        </p:pic>
        <p:pic>
          <p:nvPicPr>
            <p:cNvPr id="41" name="Picture 18"/>
            <p:cNvPicPr>
              <a:picLocks noChangeAspect="1" noChangeArrowheads="1"/>
            </p:cNvPicPr>
            <p:nvPr/>
          </p:nvPicPr>
          <p:blipFill rotWithShape="1">
            <a:blip r:embed="rId7">
              <a:duotone>
                <a:schemeClr val="accent4">
                  <a:shade val="45000"/>
                  <a:satMod val="135000"/>
                </a:schemeClr>
                <a:prstClr val="white"/>
              </a:duotone>
              <a:extLst/>
            </a:blip>
            <a:srcRect l="26601" t="18433" r="57403" b="22331"/>
            <a:stretch/>
          </p:blipFill>
          <p:spPr bwMode="auto">
            <a:xfrm rot="11437362" flipH="1" flipV="1">
              <a:off x="1356809" y="4361432"/>
              <a:ext cx="1006431" cy="1050323"/>
            </a:xfrm>
            <a:prstGeom prst="rect">
              <a:avLst/>
            </a:prstGeom>
            <a:noFill/>
            <a:ln>
              <a:noFill/>
            </a:ln>
            <a:effectLst/>
            <a:extLst/>
          </p:spPr>
        </p:pic>
        <p:pic>
          <p:nvPicPr>
            <p:cNvPr id="42" name="Picture 18"/>
            <p:cNvPicPr>
              <a:picLocks noChangeAspect="1" noChangeArrowheads="1"/>
            </p:cNvPicPr>
            <p:nvPr/>
          </p:nvPicPr>
          <p:blipFill rotWithShape="1">
            <a:blip r:embed="rId3">
              <a:duotone>
                <a:prstClr val="black"/>
                <a:srgbClr val="008000">
                  <a:tint val="45000"/>
                  <a:satMod val="400000"/>
                </a:srgbClr>
              </a:duotone>
              <a:extLst/>
            </a:blip>
            <a:srcRect l="82416" t="20581" r="3191" b="30822"/>
            <a:stretch/>
          </p:blipFill>
          <p:spPr bwMode="auto">
            <a:xfrm rot="15961652" flipH="1">
              <a:off x="290825" y="3808588"/>
              <a:ext cx="1632086" cy="1552948"/>
            </a:xfrm>
            <a:prstGeom prst="rect">
              <a:avLst/>
            </a:prstGeom>
            <a:noFill/>
            <a:ln>
              <a:noFill/>
            </a:ln>
            <a:effectLst/>
            <a:extLst/>
          </p:spPr>
        </p:pic>
        <p:pic>
          <p:nvPicPr>
            <p:cNvPr id="43" name="Picture 25"/>
            <p:cNvPicPr>
              <a:picLocks noChangeAspect="1" noChangeArrowheads="1"/>
            </p:cNvPicPr>
            <p:nvPr/>
          </p:nvPicPr>
          <p:blipFill>
            <a:blip r:embed="rId8"/>
            <a:srcRect l="38075" t="4207" r="38522"/>
            <a:stretch>
              <a:fillRect/>
            </a:stretch>
          </p:blipFill>
          <p:spPr bwMode="auto">
            <a:xfrm>
              <a:off x="-417746" y="973987"/>
              <a:ext cx="2934400" cy="3406320"/>
            </a:xfrm>
            <a:prstGeom prst="rect">
              <a:avLst/>
            </a:prstGeom>
            <a:noFill/>
            <a:ln w="9525">
              <a:noFill/>
              <a:miter lim="800000"/>
              <a:headEnd/>
              <a:tailEnd/>
            </a:ln>
          </p:spPr>
        </p:pic>
        <p:sp>
          <p:nvSpPr>
            <p:cNvPr id="44" name="TextBox 43"/>
            <p:cNvSpPr txBox="1"/>
            <p:nvPr/>
          </p:nvSpPr>
          <p:spPr>
            <a:xfrm rot="5400000">
              <a:off x="638208" y="4026389"/>
              <a:ext cx="415120" cy="253916"/>
            </a:xfrm>
            <a:prstGeom prst="rect">
              <a:avLst/>
            </a:prstGeom>
            <a:blipFill>
              <a:blip r:embed="rId4"/>
              <a:tile tx="0" ty="0" sx="100000" sy="100000" flip="none" algn="tl"/>
            </a:blipFill>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endParaRPr lang="en-US" sz="1050" b="1" dirty="0">
                <a:latin typeface="+mn-lt"/>
                <a:cs typeface="+mn-cs"/>
              </a:endParaRPr>
            </a:p>
          </p:txBody>
        </p:sp>
        <p:sp>
          <p:nvSpPr>
            <p:cNvPr id="45" name="Rectangle 44"/>
            <p:cNvSpPr/>
            <p:nvPr/>
          </p:nvSpPr>
          <p:spPr>
            <a:xfrm>
              <a:off x="69463" y="1987893"/>
              <a:ext cx="1258947" cy="926217"/>
            </a:xfrm>
            <a:prstGeom prst="rect">
              <a:avLst/>
            </a:prstGeom>
            <a:blipFill>
              <a:blip r:embed="rId4"/>
              <a:tile tx="0" ty="0" sx="100000" sy="100000" flip="none" algn="tl"/>
            </a:blip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solidFill>
                    <a:schemeClr val="tx1"/>
                  </a:solidFill>
                  <a:latin typeface="Arial" panose="020B0604020202020204" pitchFamily="34" charset="0"/>
                  <a:cs typeface="Arial" panose="020B0604020202020204" pitchFamily="34" charset="0"/>
                </a:rPr>
                <a:t>Medical Text</a:t>
              </a:r>
            </a:p>
          </p:txBody>
        </p:sp>
        <p:sp>
          <p:nvSpPr>
            <p:cNvPr id="46" name="TextBox 45"/>
            <p:cNvSpPr txBox="1"/>
            <p:nvPr/>
          </p:nvSpPr>
          <p:spPr>
            <a:xfrm rot="18279537">
              <a:off x="1152805" y="2927960"/>
              <a:ext cx="2955031" cy="461665"/>
            </a:xfrm>
            <a:prstGeom prst="rect">
              <a:avLst/>
            </a:prstGeom>
            <a:solidFill>
              <a:schemeClr val="bg1"/>
            </a:solidFill>
            <a:ln w="76200" cap="rnd">
              <a:solidFill>
                <a:schemeClr val="tx1"/>
              </a:solidFill>
            </a:ln>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r>
                <a:rPr lang="en-US" sz="2400" dirty="0" smtClean="0">
                  <a:latin typeface="Arial" panose="020B0604020202020204" pitchFamily="34" charset="0"/>
                  <a:cs typeface="Arial" panose="020B0604020202020204" pitchFamily="34" charset="0"/>
                </a:rPr>
                <a:t>Tokenizer</a:t>
              </a:r>
              <a:endParaRPr lang="en-US" sz="2400" dirty="0">
                <a:latin typeface="Arial" panose="020B0604020202020204" pitchFamily="34" charset="0"/>
                <a:cs typeface="Arial" panose="020B0604020202020204" pitchFamily="34" charset="0"/>
              </a:endParaRPr>
            </a:p>
          </p:txBody>
        </p:sp>
        <p:sp>
          <p:nvSpPr>
            <p:cNvPr id="47" name="TextBox 46"/>
            <p:cNvSpPr txBox="1"/>
            <p:nvPr/>
          </p:nvSpPr>
          <p:spPr>
            <a:xfrm rot="18152086">
              <a:off x="7155706" y="2420789"/>
              <a:ext cx="3323798" cy="461665"/>
            </a:xfrm>
            <a:prstGeom prst="rect">
              <a:avLst/>
            </a:prstGeom>
            <a:solidFill>
              <a:schemeClr val="bg1"/>
            </a:solidFill>
            <a:ln w="76200" cap="rnd">
              <a:solidFill>
                <a:schemeClr val="tx1"/>
              </a:solidFill>
            </a:ln>
            <a:effectLst>
              <a:outerShdw blurRad="50800" dist="50800" dir="5400000" algn="ctr" rotWithShape="0">
                <a:srgbClr val="000000">
                  <a:alpha val="0"/>
                </a:srgbClr>
              </a:outerShdw>
              <a:softEdge rad="63500"/>
            </a:effectLst>
          </p:spPr>
          <p:txBody>
            <a:bodyPr wrap="square">
              <a:spAutoFit/>
            </a:bodyPr>
            <a:lstStyle/>
            <a:p>
              <a:pPr fontAlgn="auto">
                <a:spcBef>
                  <a:spcPts val="0"/>
                </a:spcBef>
                <a:spcAft>
                  <a:spcPts val="0"/>
                </a:spcAft>
                <a:defRPr/>
              </a:pPr>
              <a:r>
                <a:rPr lang="en-US" sz="2400" dirty="0" smtClean="0">
                  <a:latin typeface="Arial" panose="020B0604020202020204" pitchFamily="34" charset="0"/>
                  <a:cs typeface="Arial" panose="020B0604020202020204" pitchFamily="34" charset="0"/>
                </a:rPr>
                <a:t>conTEXT</a:t>
              </a:r>
              <a:endParaRPr lang="en-US" sz="2400" dirty="0">
                <a:latin typeface="Arial" panose="020B0604020202020204" pitchFamily="34" charset="0"/>
                <a:cs typeface="Arial" panose="020B0604020202020204" pitchFamily="34" charset="0"/>
              </a:endParaRPr>
            </a:p>
          </p:txBody>
        </p:sp>
      </p:grpSp>
      <p:sp>
        <p:nvSpPr>
          <p:cNvPr id="3" name="Content Placeholder 2"/>
          <p:cNvSpPr>
            <a:spLocks noGrp="1"/>
          </p:cNvSpPr>
          <p:nvPr>
            <p:ph idx="1"/>
          </p:nvPr>
        </p:nvSpPr>
        <p:spPr>
          <a:xfrm>
            <a:off x="641941" y="1730482"/>
            <a:ext cx="6117590" cy="737951"/>
          </a:xfrm>
        </p:spPr>
        <p:style>
          <a:lnRef idx="2">
            <a:schemeClr val="dk1"/>
          </a:lnRef>
          <a:fillRef idx="1">
            <a:schemeClr val="lt1"/>
          </a:fillRef>
          <a:effectRef idx="0">
            <a:schemeClr val="dk1"/>
          </a:effectRef>
          <a:fontRef idx="minor">
            <a:schemeClr val="dk1"/>
          </a:fontRef>
        </p:style>
        <p:txBody>
          <a:bodyPr/>
          <a:lstStyle/>
          <a:p>
            <a:r>
              <a:rPr lang="en-US" dirty="0" smtClean="0"/>
              <a:t>Annotator + Annotator = Pipeline</a:t>
            </a:r>
          </a:p>
        </p:txBody>
      </p:sp>
      <p:sp>
        <p:nvSpPr>
          <p:cNvPr id="4" name="Oval Callout 3"/>
          <p:cNvSpPr/>
          <p:nvPr/>
        </p:nvSpPr>
        <p:spPr>
          <a:xfrm>
            <a:off x="7600661" y="1689472"/>
            <a:ext cx="2725990" cy="712099"/>
          </a:xfrm>
          <a:prstGeom prst="wedgeEllipseCallout">
            <a:avLst>
              <a:gd name="adj1" fmla="val -62392"/>
              <a:gd name="adj2" fmla="val 3147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Dictionary Lookup</a:t>
            </a:r>
            <a:endParaRPr lang="en-US" dirty="0"/>
          </a:p>
        </p:txBody>
      </p:sp>
    </p:spTree>
    <p:extLst>
      <p:ext uri="{BB962C8B-B14F-4D97-AF65-F5344CB8AC3E}">
        <p14:creationId xmlns:p14="http://schemas.microsoft.com/office/powerpoint/2010/main" val="25646273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Snip Single Corner Rectangle 3080"/>
          <p:cNvSpPr/>
          <p:nvPr/>
        </p:nvSpPr>
        <p:spPr>
          <a:xfrm>
            <a:off x="2414609" y="2621061"/>
            <a:ext cx="7543800" cy="3516069"/>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115" name="Picture 18"/>
          <p:cNvPicPr>
            <a:picLocks noChangeAspect="1" noChangeArrowheads="1"/>
          </p:cNvPicPr>
          <p:nvPr/>
        </p:nvPicPr>
        <p:blipFill rotWithShape="1">
          <a:blip r:embed="rId2">
            <a:duotone>
              <a:prstClr val="black"/>
              <a:srgbClr val="008000">
                <a:tint val="45000"/>
                <a:satMod val="400000"/>
              </a:srgbClr>
            </a:duotone>
            <a:extLst/>
          </a:blip>
          <a:srcRect l="82416" t="20581" r="3191" b="30822"/>
          <a:stretch/>
        </p:blipFill>
        <p:spPr bwMode="auto">
          <a:xfrm rot="15961652" flipH="1">
            <a:off x="2497758" y="4116748"/>
            <a:ext cx="1504535" cy="1417609"/>
          </a:xfrm>
          <a:prstGeom prst="rect">
            <a:avLst/>
          </a:prstGeom>
          <a:noFill/>
          <a:ln>
            <a:noFill/>
          </a:ln>
          <a:effectLst/>
          <a:extLst/>
        </p:spPr>
      </p:pic>
      <p:sp>
        <p:nvSpPr>
          <p:cNvPr id="2" name="Title 1"/>
          <p:cNvSpPr>
            <a:spLocks noGrp="1"/>
          </p:cNvSpPr>
          <p:nvPr>
            <p:ph type="title"/>
          </p:nvPr>
        </p:nvSpPr>
        <p:spPr>
          <a:xfrm>
            <a:off x="2174862" y="86161"/>
            <a:ext cx="8229600" cy="1032062"/>
          </a:xfrm>
        </p:spPr>
        <p:txBody>
          <a:bodyPr>
            <a:normAutofit fontScale="90000"/>
          </a:bodyPr>
          <a:lstStyle/>
          <a:p>
            <a:pPr algn="r"/>
            <a:r>
              <a:rPr lang="en-US" dirty="0" smtClean="0">
                <a:solidFill>
                  <a:schemeClr val="bg1"/>
                </a:solidFill>
              </a:rPr>
              <a:t>Scaled-up Pipelines</a:t>
            </a:r>
            <a:r>
              <a:rPr lang="en-US" dirty="0" smtClean="0"/>
              <a:t> </a:t>
            </a:r>
            <a:br>
              <a:rPr lang="en-US" dirty="0" smtClean="0"/>
            </a:br>
            <a:r>
              <a:rPr lang="en-US" dirty="0" smtClean="0"/>
              <a:t>(multi-threading/multi-process)</a:t>
            </a:r>
            <a:endParaRPr lang="en-US" dirty="0"/>
          </a:p>
        </p:txBody>
      </p:sp>
      <p:grpSp>
        <p:nvGrpSpPr>
          <p:cNvPr id="51" name="Group 50"/>
          <p:cNvGrpSpPr/>
          <p:nvPr/>
        </p:nvGrpSpPr>
        <p:grpSpPr>
          <a:xfrm>
            <a:off x="3988084" y="3101398"/>
            <a:ext cx="5513124" cy="3057118"/>
            <a:chOff x="1354984" y="2683229"/>
            <a:chExt cx="5513124" cy="3057118"/>
          </a:xfrm>
        </p:grpSpPr>
        <p:grpSp>
          <p:nvGrpSpPr>
            <p:cNvPr id="50" name="Group 49"/>
            <p:cNvGrpSpPr/>
            <p:nvPr/>
          </p:nvGrpSpPr>
          <p:grpSpPr>
            <a:xfrm>
              <a:off x="1354984" y="4232576"/>
              <a:ext cx="4920139" cy="1507771"/>
              <a:chOff x="1462524" y="3775363"/>
              <a:chExt cx="4920139" cy="1507771"/>
            </a:xfrm>
          </p:grpSpPr>
          <p:grpSp>
            <p:nvGrpSpPr>
              <p:cNvPr id="15" name="Group 14"/>
              <p:cNvGrpSpPr/>
              <p:nvPr/>
            </p:nvGrpSpPr>
            <p:grpSpPr>
              <a:xfrm>
                <a:off x="1789979" y="3775363"/>
                <a:ext cx="4592684" cy="1469789"/>
                <a:chOff x="1823111" y="4143927"/>
                <a:chExt cx="3971278" cy="1258516"/>
              </a:xfrm>
            </p:grpSpPr>
            <p:pic>
              <p:nvPicPr>
                <p:cNvPr id="17" name="Picture 17"/>
                <p:cNvPicPr>
                  <a:picLocks noChangeAspect="1" noChangeArrowheads="1"/>
                </p:cNvPicPr>
                <p:nvPr/>
              </p:nvPicPr>
              <p:blipFill>
                <a:blip r:embed="rId3"/>
                <a:srcRect l="1726" t="9006" r="73232" b="19620"/>
                <a:stretch>
                  <a:fillRect/>
                </a:stretch>
              </p:blipFill>
              <p:spPr bwMode="auto">
                <a:xfrm rot="496034">
                  <a:off x="4532961" y="4143927"/>
                  <a:ext cx="1261428" cy="1065710"/>
                </a:xfrm>
                <a:prstGeom prst="rect">
                  <a:avLst/>
                </a:prstGeom>
                <a:noFill/>
                <a:ln w="9525">
                  <a:noFill/>
                  <a:miter lim="800000"/>
                  <a:headEnd/>
                  <a:tailEnd/>
                </a:ln>
              </p:spPr>
            </p:pic>
            <p:pic>
              <p:nvPicPr>
                <p:cNvPr id="19" name="Picture 17"/>
                <p:cNvPicPr>
                  <a:picLocks noChangeAspect="1" noChangeArrowheads="1"/>
                </p:cNvPicPr>
                <p:nvPr/>
              </p:nvPicPr>
              <p:blipFill>
                <a:blip r:embed="rId3"/>
                <a:srcRect l="1726" t="9006" r="73232" b="19620"/>
                <a:stretch>
                  <a:fillRect/>
                </a:stretch>
              </p:blipFill>
              <p:spPr bwMode="auto">
                <a:xfrm rot="492127">
                  <a:off x="4031501" y="4288330"/>
                  <a:ext cx="1147763" cy="922337"/>
                </a:xfrm>
                <a:prstGeom prst="rect">
                  <a:avLst/>
                </a:prstGeom>
                <a:noFill/>
                <a:ln w="9525">
                  <a:noFill/>
                  <a:miter lim="800000"/>
                  <a:headEnd/>
                  <a:tailEnd/>
                </a:ln>
              </p:spPr>
            </p:pic>
            <p:pic>
              <p:nvPicPr>
                <p:cNvPr id="30" name="Picture 17"/>
                <p:cNvPicPr>
                  <a:picLocks noChangeAspect="1" noChangeArrowheads="1"/>
                </p:cNvPicPr>
                <p:nvPr/>
              </p:nvPicPr>
              <p:blipFill>
                <a:blip r:embed="rId3"/>
                <a:srcRect l="1726" t="9006" r="73232" b="19620"/>
                <a:stretch>
                  <a:fillRect/>
                </a:stretch>
              </p:blipFill>
              <p:spPr bwMode="auto">
                <a:xfrm rot="496034">
                  <a:off x="3535805" y="4392476"/>
                  <a:ext cx="1076216" cy="864843"/>
                </a:xfrm>
                <a:prstGeom prst="rect">
                  <a:avLst/>
                </a:prstGeom>
                <a:noFill/>
                <a:ln w="9525">
                  <a:noFill/>
                  <a:miter lim="800000"/>
                  <a:headEnd/>
                  <a:tailEnd/>
                </a:ln>
              </p:spPr>
            </p:pic>
            <p:pic>
              <p:nvPicPr>
                <p:cNvPr id="31" name="Picture 17"/>
                <p:cNvPicPr>
                  <a:picLocks noChangeAspect="1" noChangeArrowheads="1"/>
                </p:cNvPicPr>
                <p:nvPr/>
              </p:nvPicPr>
              <p:blipFill>
                <a:blip r:embed="rId3"/>
                <a:srcRect l="1726" t="9006" r="73232" b="19620"/>
                <a:stretch>
                  <a:fillRect/>
                </a:stretch>
              </p:blipFill>
              <p:spPr bwMode="auto">
                <a:xfrm rot="496034">
                  <a:off x="3121404" y="4477177"/>
                  <a:ext cx="968540" cy="778315"/>
                </a:xfrm>
                <a:prstGeom prst="rect">
                  <a:avLst/>
                </a:prstGeom>
                <a:noFill/>
                <a:ln w="9525">
                  <a:noFill/>
                  <a:miter lim="800000"/>
                  <a:headEnd/>
                  <a:tailEnd/>
                </a:ln>
              </p:spPr>
            </p:pic>
            <p:pic>
              <p:nvPicPr>
                <p:cNvPr id="32" name="Picture 17"/>
                <p:cNvPicPr>
                  <a:picLocks noChangeAspect="1" noChangeArrowheads="1"/>
                </p:cNvPicPr>
                <p:nvPr/>
              </p:nvPicPr>
              <p:blipFill>
                <a:blip r:embed="rId3"/>
                <a:srcRect l="1726" t="9006" r="73232" b="19620"/>
                <a:stretch>
                  <a:fillRect/>
                </a:stretch>
              </p:blipFill>
              <p:spPr bwMode="auto">
                <a:xfrm rot="496034">
                  <a:off x="2743908" y="4532268"/>
                  <a:ext cx="892817" cy="717464"/>
                </a:xfrm>
                <a:prstGeom prst="rect">
                  <a:avLst/>
                </a:prstGeom>
                <a:noFill/>
                <a:ln w="9525">
                  <a:noFill/>
                  <a:miter lim="800000"/>
                  <a:headEnd/>
                  <a:tailEnd/>
                </a:ln>
              </p:spPr>
            </p:pic>
            <p:pic>
              <p:nvPicPr>
                <p:cNvPr id="33" name="Picture 17"/>
                <p:cNvPicPr>
                  <a:picLocks noChangeAspect="1" noChangeArrowheads="1"/>
                </p:cNvPicPr>
                <p:nvPr/>
              </p:nvPicPr>
              <p:blipFill>
                <a:blip r:embed="rId3"/>
                <a:srcRect l="1726" t="9006" r="73232" b="19620"/>
                <a:stretch>
                  <a:fillRect/>
                </a:stretch>
              </p:blipFill>
              <p:spPr bwMode="auto">
                <a:xfrm rot="492127">
                  <a:off x="2409735" y="4634257"/>
                  <a:ext cx="776209" cy="623758"/>
                </a:xfrm>
                <a:prstGeom prst="rect">
                  <a:avLst/>
                </a:prstGeom>
                <a:noFill/>
                <a:ln w="9525">
                  <a:noFill/>
                  <a:miter lim="800000"/>
                  <a:headEnd/>
                  <a:tailEnd/>
                </a:ln>
              </p:spPr>
            </p:pic>
            <p:pic>
              <p:nvPicPr>
                <p:cNvPr id="34" name="Picture 18"/>
                <p:cNvPicPr>
                  <a:picLocks noChangeAspect="1" noChangeArrowheads="1"/>
                </p:cNvPicPr>
                <p:nvPr/>
              </p:nvPicPr>
              <p:blipFill rotWithShape="1">
                <a:blip r:embed="rId4">
                  <a:duotone>
                    <a:prstClr val="black"/>
                    <a:schemeClr val="accent2">
                      <a:tint val="45000"/>
                      <a:satMod val="400000"/>
                    </a:schemeClr>
                  </a:duotone>
                  <a:extLst/>
                </a:blip>
                <a:srcRect l="26601" t="18433" r="57403" b="22331"/>
                <a:stretch/>
              </p:blipFill>
              <p:spPr bwMode="auto">
                <a:xfrm rot="11437362" flipH="1" flipV="1">
                  <a:off x="2106552" y="4651619"/>
                  <a:ext cx="679461" cy="709094"/>
                </a:xfrm>
                <a:prstGeom prst="rect">
                  <a:avLst/>
                </a:prstGeom>
                <a:noFill/>
                <a:ln>
                  <a:noFill/>
                </a:ln>
                <a:effectLst/>
                <a:extLst/>
              </p:spPr>
            </p:pic>
            <p:pic>
              <p:nvPicPr>
                <p:cNvPr id="35" name="Picture 18"/>
                <p:cNvPicPr>
                  <a:picLocks noChangeAspect="1" noChangeArrowheads="1"/>
                </p:cNvPicPr>
                <p:nvPr/>
              </p:nvPicPr>
              <p:blipFill rotWithShape="1">
                <a:blip r:embed="rId4">
                  <a:duotone>
                    <a:prstClr val="black"/>
                    <a:schemeClr val="accent2">
                      <a:tint val="45000"/>
                      <a:satMod val="400000"/>
                    </a:schemeClr>
                  </a:duotone>
                  <a:extLst/>
                </a:blip>
                <a:srcRect l="26601" t="18433" r="57403" b="22331"/>
                <a:stretch/>
              </p:blipFill>
              <p:spPr bwMode="auto">
                <a:xfrm rot="11437362" flipH="1" flipV="1">
                  <a:off x="1823111" y="4656626"/>
                  <a:ext cx="714650" cy="745817"/>
                </a:xfrm>
                <a:prstGeom prst="rect">
                  <a:avLst/>
                </a:prstGeom>
                <a:noFill/>
                <a:ln>
                  <a:noFill/>
                </a:ln>
                <a:effectLst/>
                <a:extLst/>
              </p:spPr>
            </p:pic>
          </p:grpSp>
          <p:pic>
            <p:nvPicPr>
              <p:cNvPr id="49" name="Picture 18"/>
              <p:cNvPicPr>
                <a:picLocks noChangeAspect="1" noChangeArrowheads="1"/>
              </p:cNvPicPr>
              <p:nvPr/>
            </p:nvPicPr>
            <p:blipFill rotWithShape="1">
              <a:blip r:embed="rId4">
                <a:duotone>
                  <a:prstClr val="black"/>
                  <a:schemeClr val="accent3">
                    <a:tint val="45000"/>
                    <a:satMod val="400000"/>
                  </a:schemeClr>
                </a:duotone>
                <a:extLst/>
              </a:blip>
              <a:srcRect l="26601" t="18433" r="57403" b="22331"/>
              <a:stretch/>
            </p:blipFill>
            <p:spPr bwMode="auto">
              <a:xfrm rot="11437362" flipH="1" flipV="1">
                <a:off x="1462524" y="4412113"/>
                <a:ext cx="826475" cy="871021"/>
              </a:xfrm>
              <a:prstGeom prst="rect">
                <a:avLst/>
              </a:prstGeom>
              <a:noFill/>
              <a:ln>
                <a:noFill/>
              </a:ln>
              <a:effectLst/>
              <a:extLst/>
            </p:spPr>
          </p:pic>
        </p:grpSp>
        <p:grpSp>
          <p:nvGrpSpPr>
            <p:cNvPr id="65" name="Group 64"/>
            <p:cNvGrpSpPr/>
            <p:nvPr/>
          </p:nvGrpSpPr>
          <p:grpSpPr>
            <a:xfrm>
              <a:off x="1414569" y="3469912"/>
              <a:ext cx="4920139" cy="1507771"/>
              <a:chOff x="1462524" y="3775363"/>
              <a:chExt cx="4920139" cy="1507771"/>
            </a:xfrm>
          </p:grpSpPr>
          <p:grpSp>
            <p:nvGrpSpPr>
              <p:cNvPr id="66" name="Group 65"/>
              <p:cNvGrpSpPr/>
              <p:nvPr/>
            </p:nvGrpSpPr>
            <p:grpSpPr>
              <a:xfrm>
                <a:off x="1789979" y="3775363"/>
                <a:ext cx="4592684" cy="1469789"/>
                <a:chOff x="1823111" y="4143927"/>
                <a:chExt cx="3971278" cy="1258516"/>
              </a:xfrm>
            </p:grpSpPr>
            <p:pic>
              <p:nvPicPr>
                <p:cNvPr id="68" name="Picture 17"/>
                <p:cNvPicPr>
                  <a:picLocks noChangeAspect="1" noChangeArrowheads="1"/>
                </p:cNvPicPr>
                <p:nvPr/>
              </p:nvPicPr>
              <p:blipFill>
                <a:blip r:embed="rId3"/>
                <a:srcRect l="1726" t="9006" r="73232" b="19620"/>
                <a:stretch>
                  <a:fillRect/>
                </a:stretch>
              </p:blipFill>
              <p:spPr bwMode="auto">
                <a:xfrm rot="496034">
                  <a:off x="4532961" y="4143927"/>
                  <a:ext cx="1261428" cy="1065710"/>
                </a:xfrm>
                <a:prstGeom prst="rect">
                  <a:avLst/>
                </a:prstGeom>
                <a:noFill/>
                <a:ln w="9525">
                  <a:noFill/>
                  <a:miter lim="800000"/>
                  <a:headEnd/>
                  <a:tailEnd/>
                </a:ln>
              </p:spPr>
            </p:pic>
            <p:pic>
              <p:nvPicPr>
                <p:cNvPr id="69" name="Picture 17"/>
                <p:cNvPicPr>
                  <a:picLocks noChangeAspect="1" noChangeArrowheads="1"/>
                </p:cNvPicPr>
                <p:nvPr/>
              </p:nvPicPr>
              <p:blipFill>
                <a:blip r:embed="rId3"/>
                <a:srcRect l="1726" t="9006" r="73232" b="19620"/>
                <a:stretch>
                  <a:fillRect/>
                </a:stretch>
              </p:blipFill>
              <p:spPr bwMode="auto">
                <a:xfrm rot="492127">
                  <a:off x="4031501" y="4288330"/>
                  <a:ext cx="1147763" cy="922337"/>
                </a:xfrm>
                <a:prstGeom prst="rect">
                  <a:avLst/>
                </a:prstGeom>
                <a:noFill/>
                <a:ln w="9525">
                  <a:noFill/>
                  <a:miter lim="800000"/>
                  <a:headEnd/>
                  <a:tailEnd/>
                </a:ln>
              </p:spPr>
            </p:pic>
            <p:pic>
              <p:nvPicPr>
                <p:cNvPr id="70" name="Picture 17"/>
                <p:cNvPicPr>
                  <a:picLocks noChangeAspect="1" noChangeArrowheads="1"/>
                </p:cNvPicPr>
                <p:nvPr/>
              </p:nvPicPr>
              <p:blipFill>
                <a:blip r:embed="rId3"/>
                <a:srcRect l="1726" t="9006" r="73232" b="19620"/>
                <a:stretch>
                  <a:fillRect/>
                </a:stretch>
              </p:blipFill>
              <p:spPr bwMode="auto">
                <a:xfrm rot="496034">
                  <a:off x="3535805" y="4392476"/>
                  <a:ext cx="1076216" cy="864843"/>
                </a:xfrm>
                <a:prstGeom prst="rect">
                  <a:avLst/>
                </a:prstGeom>
                <a:noFill/>
                <a:ln w="9525">
                  <a:noFill/>
                  <a:miter lim="800000"/>
                  <a:headEnd/>
                  <a:tailEnd/>
                </a:ln>
              </p:spPr>
            </p:pic>
            <p:pic>
              <p:nvPicPr>
                <p:cNvPr id="71" name="Picture 17"/>
                <p:cNvPicPr>
                  <a:picLocks noChangeAspect="1" noChangeArrowheads="1"/>
                </p:cNvPicPr>
                <p:nvPr/>
              </p:nvPicPr>
              <p:blipFill>
                <a:blip r:embed="rId3"/>
                <a:srcRect l="1726" t="9006" r="73232" b="19620"/>
                <a:stretch>
                  <a:fillRect/>
                </a:stretch>
              </p:blipFill>
              <p:spPr bwMode="auto">
                <a:xfrm rot="496034">
                  <a:off x="3121404" y="4477177"/>
                  <a:ext cx="968540" cy="778315"/>
                </a:xfrm>
                <a:prstGeom prst="rect">
                  <a:avLst/>
                </a:prstGeom>
                <a:noFill/>
                <a:ln w="9525">
                  <a:noFill/>
                  <a:miter lim="800000"/>
                  <a:headEnd/>
                  <a:tailEnd/>
                </a:ln>
              </p:spPr>
            </p:pic>
            <p:pic>
              <p:nvPicPr>
                <p:cNvPr id="72" name="Picture 17"/>
                <p:cNvPicPr>
                  <a:picLocks noChangeAspect="1" noChangeArrowheads="1"/>
                </p:cNvPicPr>
                <p:nvPr/>
              </p:nvPicPr>
              <p:blipFill>
                <a:blip r:embed="rId3"/>
                <a:srcRect l="1726" t="9006" r="73232" b="19620"/>
                <a:stretch>
                  <a:fillRect/>
                </a:stretch>
              </p:blipFill>
              <p:spPr bwMode="auto">
                <a:xfrm rot="496034">
                  <a:off x="2743908" y="4532268"/>
                  <a:ext cx="892817" cy="717464"/>
                </a:xfrm>
                <a:prstGeom prst="rect">
                  <a:avLst/>
                </a:prstGeom>
                <a:noFill/>
                <a:ln w="9525">
                  <a:noFill/>
                  <a:miter lim="800000"/>
                  <a:headEnd/>
                  <a:tailEnd/>
                </a:ln>
              </p:spPr>
            </p:pic>
            <p:pic>
              <p:nvPicPr>
                <p:cNvPr id="73" name="Picture 17"/>
                <p:cNvPicPr>
                  <a:picLocks noChangeAspect="1" noChangeArrowheads="1"/>
                </p:cNvPicPr>
                <p:nvPr/>
              </p:nvPicPr>
              <p:blipFill>
                <a:blip r:embed="rId3"/>
                <a:srcRect l="1726" t="9006" r="73232" b="19620"/>
                <a:stretch>
                  <a:fillRect/>
                </a:stretch>
              </p:blipFill>
              <p:spPr bwMode="auto">
                <a:xfrm rot="492127">
                  <a:off x="2409735" y="4634257"/>
                  <a:ext cx="776209" cy="623758"/>
                </a:xfrm>
                <a:prstGeom prst="rect">
                  <a:avLst/>
                </a:prstGeom>
                <a:noFill/>
                <a:ln w="9525">
                  <a:noFill/>
                  <a:miter lim="800000"/>
                  <a:headEnd/>
                  <a:tailEnd/>
                </a:ln>
              </p:spPr>
            </p:pic>
            <p:pic>
              <p:nvPicPr>
                <p:cNvPr id="74" name="Picture 18"/>
                <p:cNvPicPr>
                  <a:picLocks noChangeAspect="1" noChangeArrowheads="1"/>
                </p:cNvPicPr>
                <p:nvPr/>
              </p:nvPicPr>
              <p:blipFill rotWithShape="1">
                <a:blip r:embed="rId4">
                  <a:duotone>
                    <a:prstClr val="black"/>
                    <a:schemeClr val="accent2">
                      <a:tint val="45000"/>
                      <a:satMod val="400000"/>
                    </a:schemeClr>
                  </a:duotone>
                  <a:extLst/>
                </a:blip>
                <a:srcRect l="26601" t="18433" r="57403" b="22331"/>
                <a:stretch/>
              </p:blipFill>
              <p:spPr bwMode="auto">
                <a:xfrm rot="11437362" flipH="1" flipV="1">
                  <a:off x="2106552" y="4651619"/>
                  <a:ext cx="679461" cy="709094"/>
                </a:xfrm>
                <a:prstGeom prst="rect">
                  <a:avLst/>
                </a:prstGeom>
                <a:noFill/>
                <a:ln>
                  <a:noFill/>
                </a:ln>
                <a:effectLst/>
                <a:extLst/>
              </p:spPr>
            </p:pic>
            <p:pic>
              <p:nvPicPr>
                <p:cNvPr id="75" name="Picture 18"/>
                <p:cNvPicPr>
                  <a:picLocks noChangeAspect="1" noChangeArrowheads="1"/>
                </p:cNvPicPr>
                <p:nvPr/>
              </p:nvPicPr>
              <p:blipFill rotWithShape="1">
                <a:blip r:embed="rId4">
                  <a:duotone>
                    <a:prstClr val="black"/>
                    <a:schemeClr val="accent2">
                      <a:tint val="45000"/>
                      <a:satMod val="400000"/>
                    </a:schemeClr>
                  </a:duotone>
                  <a:extLst/>
                </a:blip>
                <a:srcRect l="26601" t="18433" r="57403" b="22331"/>
                <a:stretch/>
              </p:blipFill>
              <p:spPr bwMode="auto">
                <a:xfrm rot="11437362" flipH="1" flipV="1">
                  <a:off x="1823111" y="4656626"/>
                  <a:ext cx="714650" cy="745817"/>
                </a:xfrm>
                <a:prstGeom prst="rect">
                  <a:avLst/>
                </a:prstGeom>
                <a:noFill/>
                <a:ln>
                  <a:noFill/>
                </a:ln>
                <a:effectLst/>
                <a:extLst/>
              </p:spPr>
            </p:pic>
          </p:grpSp>
          <p:pic>
            <p:nvPicPr>
              <p:cNvPr id="67" name="Picture 18"/>
              <p:cNvPicPr>
                <a:picLocks noChangeAspect="1" noChangeArrowheads="1"/>
              </p:cNvPicPr>
              <p:nvPr/>
            </p:nvPicPr>
            <p:blipFill rotWithShape="1">
              <a:blip r:embed="rId4">
                <a:duotone>
                  <a:prstClr val="black"/>
                  <a:schemeClr val="accent3">
                    <a:tint val="45000"/>
                    <a:satMod val="400000"/>
                  </a:schemeClr>
                </a:duotone>
                <a:extLst/>
              </a:blip>
              <a:srcRect l="26601" t="18433" r="57403" b="22331"/>
              <a:stretch/>
            </p:blipFill>
            <p:spPr bwMode="auto">
              <a:xfrm rot="11437362" flipH="1" flipV="1">
                <a:off x="1462524" y="4412113"/>
                <a:ext cx="826475" cy="871021"/>
              </a:xfrm>
              <a:prstGeom prst="rect">
                <a:avLst/>
              </a:prstGeom>
              <a:noFill/>
              <a:ln>
                <a:noFill/>
              </a:ln>
              <a:effectLst/>
              <a:extLst/>
            </p:spPr>
          </p:pic>
        </p:grpSp>
        <p:grpSp>
          <p:nvGrpSpPr>
            <p:cNvPr id="77" name="Group 76"/>
            <p:cNvGrpSpPr/>
            <p:nvPr/>
          </p:nvGrpSpPr>
          <p:grpSpPr>
            <a:xfrm>
              <a:off x="1447800" y="2683229"/>
              <a:ext cx="4920139" cy="1507771"/>
              <a:chOff x="1462524" y="3775363"/>
              <a:chExt cx="4920139" cy="1507771"/>
            </a:xfrm>
          </p:grpSpPr>
          <p:grpSp>
            <p:nvGrpSpPr>
              <p:cNvPr id="78" name="Group 77"/>
              <p:cNvGrpSpPr/>
              <p:nvPr/>
            </p:nvGrpSpPr>
            <p:grpSpPr>
              <a:xfrm>
                <a:off x="1789979" y="3775363"/>
                <a:ext cx="4592684" cy="1469789"/>
                <a:chOff x="1823111" y="4143927"/>
                <a:chExt cx="3971278" cy="1258516"/>
              </a:xfrm>
            </p:grpSpPr>
            <p:pic>
              <p:nvPicPr>
                <p:cNvPr id="80" name="Picture 17"/>
                <p:cNvPicPr>
                  <a:picLocks noChangeAspect="1" noChangeArrowheads="1"/>
                </p:cNvPicPr>
                <p:nvPr/>
              </p:nvPicPr>
              <p:blipFill>
                <a:blip r:embed="rId3"/>
                <a:srcRect l="1726" t="9006" r="73232" b="19620"/>
                <a:stretch>
                  <a:fillRect/>
                </a:stretch>
              </p:blipFill>
              <p:spPr bwMode="auto">
                <a:xfrm rot="496034">
                  <a:off x="4532961" y="4143927"/>
                  <a:ext cx="1261428" cy="1065710"/>
                </a:xfrm>
                <a:prstGeom prst="rect">
                  <a:avLst/>
                </a:prstGeom>
                <a:noFill/>
                <a:ln w="9525">
                  <a:noFill/>
                  <a:miter lim="800000"/>
                  <a:headEnd/>
                  <a:tailEnd/>
                </a:ln>
              </p:spPr>
            </p:pic>
            <p:pic>
              <p:nvPicPr>
                <p:cNvPr id="81" name="Picture 17"/>
                <p:cNvPicPr>
                  <a:picLocks noChangeAspect="1" noChangeArrowheads="1"/>
                </p:cNvPicPr>
                <p:nvPr/>
              </p:nvPicPr>
              <p:blipFill>
                <a:blip r:embed="rId3"/>
                <a:srcRect l="1726" t="9006" r="73232" b="19620"/>
                <a:stretch>
                  <a:fillRect/>
                </a:stretch>
              </p:blipFill>
              <p:spPr bwMode="auto">
                <a:xfrm rot="492127">
                  <a:off x="4031501" y="4288330"/>
                  <a:ext cx="1147763" cy="922337"/>
                </a:xfrm>
                <a:prstGeom prst="rect">
                  <a:avLst/>
                </a:prstGeom>
                <a:noFill/>
                <a:ln w="9525">
                  <a:noFill/>
                  <a:miter lim="800000"/>
                  <a:headEnd/>
                  <a:tailEnd/>
                </a:ln>
              </p:spPr>
            </p:pic>
            <p:pic>
              <p:nvPicPr>
                <p:cNvPr id="82" name="Picture 17"/>
                <p:cNvPicPr>
                  <a:picLocks noChangeAspect="1" noChangeArrowheads="1"/>
                </p:cNvPicPr>
                <p:nvPr/>
              </p:nvPicPr>
              <p:blipFill>
                <a:blip r:embed="rId3"/>
                <a:srcRect l="1726" t="9006" r="73232" b="19620"/>
                <a:stretch>
                  <a:fillRect/>
                </a:stretch>
              </p:blipFill>
              <p:spPr bwMode="auto">
                <a:xfrm rot="496034">
                  <a:off x="3535805" y="4392476"/>
                  <a:ext cx="1076216" cy="864843"/>
                </a:xfrm>
                <a:prstGeom prst="rect">
                  <a:avLst/>
                </a:prstGeom>
                <a:noFill/>
                <a:ln w="9525">
                  <a:noFill/>
                  <a:miter lim="800000"/>
                  <a:headEnd/>
                  <a:tailEnd/>
                </a:ln>
              </p:spPr>
            </p:pic>
            <p:pic>
              <p:nvPicPr>
                <p:cNvPr id="83" name="Picture 17"/>
                <p:cNvPicPr>
                  <a:picLocks noChangeAspect="1" noChangeArrowheads="1"/>
                </p:cNvPicPr>
                <p:nvPr/>
              </p:nvPicPr>
              <p:blipFill>
                <a:blip r:embed="rId3"/>
                <a:srcRect l="1726" t="9006" r="73232" b="19620"/>
                <a:stretch>
                  <a:fillRect/>
                </a:stretch>
              </p:blipFill>
              <p:spPr bwMode="auto">
                <a:xfrm rot="496034">
                  <a:off x="3121404" y="4477177"/>
                  <a:ext cx="968540" cy="778315"/>
                </a:xfrm>
                <a:prstGeom prst="rect">
                  <a:avLst/>
                </a:prstGeom>
                <a:noFill/>
                <a:ln w="9525">
                  <a:noFill/>
                  <a:miter lim="800000"/>
                  <a:headEnd/>
                  <a:tailEnd/>
                </a:ln>
              </p:spPr>
            </p:pic>
            <p:pic>
              <p:nvPicPr>
                <p:cNvPr id="84" name="Picture 17"/>
                <p:cNvPicPr>
                  <a:picLocks noChangeAspect="1" noChangeArrowheads="1"/>
                </p:cNvPicPr>
                <p:nvPr/>
              </p:nvPicPr>
              <p:blipFill>
                <a:blip r:embed="rId3"/>
                <a:srcRect l="1726" t="9006" r="73232" b="19620"/>
                <a:stretch>
                  <a:fillRect/>
                </a:stretch>
              </p:blipFill>
              <p:spPr bwMode="auto">
                <a:xfrm rot="496034">
                  <a:off x="2743908" y="4532268"/>
                  <a:ext cx="892817" cy="717464"/>
                </a:xfrm>
                <a:prstGeom prst="rect">
                  <a:avLst/>
                </a:prstGeom>
                <a:noFill/>
                <a:ln w="9525">
                  <a:noFill/>
                  <a:miter lim="800000"/>
                  <a:headEnd/>
                  <a:tailEnd/>
                </a:ln>
              </p:spPr>
            </p:pic>
            <p:pic>
              <p:nvPicPr>
                <p:cNvPr id="85" name="Picture 17"/>
                <p:cNvPicPr>
                  <a:picLocks noChangeAspect="1" noChangeArrowheads="1"/>
                </p:cNvPicPr>
                <p:nvPr/>
              </p:nvPicPr>
              <p:blipFill>
                <a:blip r:embed="rId3"/>
                <a:srcRect l="1726" t="9006" r="73232" b="19620"/>
                <a:stretch>
                  <a:fillRect/>
                </a:stretch>
              </p:blipFill>
              <p:spPr bwMode="auto">
                <a:xfrm rot="492127">
                  <a:off x="2409735" y="4634257"/>
                  <a:ext cx="776209" cy="623758"/>
                </a:xfrm>
                <a:prstGeom prst="rect">
                  <a:avLst/>
                </a:prstGeom>
                <a:noFill/>
                <a:ln w="9525">
                  <a:noFill/>
                  <a:miter lim="800000"/>
                  <a:headEnd/>
                  <a:tailEnd/>
                </a:ln>
              </p:spPr>
            </p:pic>
            <p:pic>
              <p:nvPicPr>
                <p:cNvPr id="86" name="Picture 18"/>
                <p:cNvPicPr>
                  <a:picLocks noChangeAspect="1" noChangeArrowheads="1"/>
                </p:cNvPicPr>
                <p:nvPr/>
              </p:nvPicPr>
              <p:blipFill rotWithShape="1">
                <a:blip r:embed="rId4">
                  <a:duotone>
                    <a:prstClr val="black"/>
                    <a:schemeClr val="accent2">
                      <a:tint val="45000"/>
                      <a:satMod val="400000"/>
                    </a:schemeClr>
                  </a:duotone>
                  <a:extLst/>
                </a:blip>
                <a:srcRect l="26601" t="18433" r="57403" b="22331"/>
                <a:stretch/>
              </p:blipFill>
              <p:spPr bwMode="auto">
                <a:xfrm rot="11437362" flipH="1" flipV="1">
                  <a:off x="2106552" y="4651619"/>
                  <a:ext cx="679461" cy="709094"/>
                </a:xfrm>
                <a:prstGeom prst="rect">
                  <a:avLst/>
                </a:prstGeom>
                <a:noFill/>
                <a:ln>
                  <a:noFill/>
                </a:ln>
                <a:effectLst/>
                <a:extLst/>
              </p:spPr>
            </p:pic>
            <p:pic>
              <p:nvPicPr>
                <p:cNvPr id="87" name="Picture 18"/>
                <p:cNvPicPr>
                  <a:picLocks noChangeAspect="1" noChangeArrowheads="1"/>
                </p:cNvPicPr>
                <p:nvPr/>
              </p:nvPicPr>
              <p:blipFill rotWithShape="1">
                <a:blip r:embed="rId4">
                  <a:duotone>
                    <a:prstClr val="black"/>
                    <a:schemeClr val="accent2">
                      <a:tint val="45000"/>
                      <a:satMod val="400000"/>
                    </a:schemeClr>
                  </a:duotone>
                  <a:extLst/>
                </a:blip>
                <a:srcRect l="26601" t="18433" r="57403" b="22331"/>
                <a:stretch/>
              </p:blipFill>
              <p:spPr bwMode="auto">
                <a:xfrm rot="11437362" flipH="1" flipV="1">
                  <a:off x="1823111" y="4656626"/>
                  <a:ext cx="714650" cy="745817"/>
                </a:xfrm>
                <a:prstGeom prst="rect">
                  <a:avLst/>
                </a:prstGeom>
                <a:noFill/>
                <a:ln>
                  <a:noFill/>
                </a:ln>
                <a:effectLst/>
                <a:extLst/>
              </p:spPr>
            </p:pic>
          </p:grpSp>
          <p:pic>
            <p:nvPicPr>
              <p:cNvPr id="79" name="Picture 18"/>
              <p:cNvPicPr>
                <a:picLocks noChangeAspect="1" noChangeArrowheads="1"/>
              </p:cNvPicPr>
              <p:nvPr/>
            </p:nvPicPr>
            <p:blipFill rotWithShape="1">
              <a:blip r:embed="rId4">
                <a:duotone>
                  <a:prstClr val="black"/>
                  <a:schemeClr val="accent3">
                    <a:tint val="45000"/>
                    <a:satMod val="400000"/>
                  </a:schemeClr>
                </a:duotone>
                <a:extLst/>
              </a:blip>
              <a:srcRect l="26601" t="18433" r="57403" b="22331"/>
              <a:stretch/>
            </p:blipFill>
            <p:spPr bwMode="auto">
              <a:xfrm rot="11437362" flipH="1" flipV="1">
                <a:off x="1462524" y="4412113"/>
                <a:ext cx="826475" cy="871021"/>
              </a:xfrm>
              <a:prstGeom prst="rect">
                <a:avLst/>
              </a:prstGeom>
              <a:noFill/>
              <a:ln>
                <a:noFill/>
              </a:ln>
              <a:effectLst/>
              <a:extLst/>
            </p:spPr>
          </p:pic>
        </p:grpSp>
        <p:grpSp>
          <p:nvGrpSpPr>
            <p:cNvPr id="101" name="Group 100"/>
            <p:cNvGrpSpPr/>
            <p:nvPr/>
          </p:nvGrpSpPr>
          <p:grpSpPr>
            <a:xfrm>
              <a:off x="1947969" y="3750029"/>
              <a:ext cx="4920139" cy="1507771"/>
              <a:chOff x="1462524" y="3775363"/>
              <a:chExt cx="4920139" cy="1507771"/>
            </a:xfrm>
          </p:grpSpPr>
          <p:grpSp>
            <p:nvGrpSpPr>
              <p:cNvPr id="102" name="Group 101"/>
              <p:cNvGrpSpPr/>
              <p:nvPr/>
            </p:nvGrpSpPr>
            <p:grpSpPr>
              <a:xfrm>
                <a:off x="1789979" y="3775363"/>
                <a:ext cx="4592684" cy="1469789"/>
                <a:chOff x="1823111" y="4143927"/>
                <a:chExt cx="3971278" cy="1258516"/>
              </a:xfrm>
            </p:grpSpPr>
            <p:pic>
              <p:nvPicPr>
                <p:cNvPr id="104" name="Picture 17"/>
                <p:cNvPicPr>
                  <a:picLocks noChangeAspect="1" noChangeArrowheads="1"/>
                </p:cNvPicPr>
                <p:nvPr/>
              </p:nvPicPr>
              <p:blipFill>
                <a:blip r:embed="rId3"/>
                <a:srcRect l="1726" t="9006" r="73232" b="19620"/>
                <a:stretch>
                  <a:fillRect/>
                </a:stretch>
              </p:blipFill>
              <p:spPr bwMode="auto">
                <a:xfrm rot="496034">
                  <a:off x="4532961" y="4143927"/>
                  <a:ext cx="1261428" cy="1065710"/>
                </a:xfrm>
                <a:prstGeom prst="rect">
                  <a:avLst/>
                </a:prstGeom>
                <a:noFill/>
                <a:ln w="9525">
                  <a:noFill/>
                  <a:miter lim="800000"/>
                  <a:headEnd/>
                  <a:tailEnd/>
                </a:ln>
              </p:spPr>
            </p:pic>
            <p:pic>
              <p:nvPicPr>
                <p:cNvPr id="105" name="Picture 17"/>
                <p:cNvPicPr>
                  <a:picLocks noChangeAspect="1" noChangeArrowheads="1"/>
                </p:cNvPicPr>
                <p:nvPr/>
              </p:nvPicPr>
              <p:blipFill>
                <a:blip r:embed="rId3"/>
                <a:srcRect l="1726" t="9006" r="73232" b="19620"/>
                <a:stretch>
                  <a:fillRect/>
                </a:stretch>
              </p:blipFill>
              <p:spPr bwMode="auto">
                <a:xfrm rot="492127">
                  <a:off x="4031501" y="4288330"/>
                  <a:ext cx="1147763" cy="922337"/>
                </a:xfrm>
                <a:prstGeom prst="rect">
                  <a:avLst/>
                </a:prstGeom>
                <a:noFill/>
                <a:ln w="9525">
                  <a:noFill/>
                  <a:miter lim="800000"/>
                  <a:headEnd/>
                  <a:tailEnd/>
                </a:ln>
              </p:spPr>
            </p:pic>
            <p:pic>
              <p:nvPicPr>
                <p:cNvPr id="106" name="Picture 17"/>
                <p:cNvPicPr>
                  <a:picLocks noChangeAspect="1" noChangeArrowheads="1"/>
                </p:cNvPicPr>
                <p:nvPr/>
              </p:nvPicPr>
              <p:blipFill>
                <a:blip r:embed="rId3"/>
                <a:srcRect l="1726" t="9006" r="73232" b="19620"/>
                <a:stretch>
                  <a:fillRect/>
                </a:stretch>
              </p:blipFill>
              <p:spPr bwMode="auto">
                <a:xfrm rot="496034">
                  <a:off x="3535805" y="4392476"/>
                  <a:ext cx="1076216" cy="864843"/>
                </a:xfrm>
                <a:prstGeom prst="rect">
                  <a:avLst/>
                </a:prstGeom>
                <a:noFill/>
                <a:ln w="9525">
                  <a:noFill/>
                  <a:miter lim="800000"/>
                  <a:headEnd/>
                  <a:tailEnd/>
                </a:ln>
              </p:spPr>
            </p:pic>
            <p:pic>
              <p:nvPicPr>
                <p:cNvPr id="107" name="Picture 17"/>
                <p:cNvPicPr>
                  <a:picLocks noChangeAspect="1" noChangeArrowheads="1"/>
                </p:cNvPicPr>
                <p:nvPr/>
              </p:nvPicPr>
              <p:blipFill>
                <a:blip r:embed="rId3"/>
                <a:srcRect l="1726" t="9006" r="73232" b="19620"/>
                <a:stretch>
                  <a:fillRect/>
                </a:stretch>
              </p:blipFill>
              <p:spPr bwMode="auto">
                <a:xfrm rot="496034">
                  <a:off x="3121404" y="4477177"/>
                  <a:ext cx="968540" cy="778315"/>
                </a:xfrm>
                <a:prstGeom prst="rect">
                  <a:avLst/>
                </a:prstGeom>
                <a:noFill/>
                <a:ln w="9525">
                  <a:noFill/>
                  <a:miter lim="800000"/>
                  <a:headEnd/>
                  <a:tailEnd/>
                </a:ln>
              </p:spPr>
            </p:pic>
            <p:pic>
              <p:nvPicPr>
                <p:cNvPr id="108" name="Picture 17"/>
                <p:cNvPicPr>
                  <a:picLocks noChangeAspect="1" noChangeArrowheads="1"/>
                </p:cNvPicPr>
                <p:nvPr/>
              </p:nvPicPr>
              <p:blipFill>
                <a:blip r:embed="rId3"/>
                <a:srcRect l="1726" t="9006" r="73232" b="19620"/>
                <a:stretch>
                  <a:fillRect/>
                </a:stretch>
              </p:blipFill>
              <p:spPr bwMode="auto">
                <a:xfrm rot="496034">
                  <a:off x="2743908" y="4532268"/>
                  <a:ext cx="892817" cy="717464"/>
                </a:xfrm>
                <a:prstGeom prst="rect">
                  <a:avLst/>
                </a:prstGeom>
                <a:noFill/>
                <a:ln w="9525">
                  <a:noFill/>
                  <a:miter lim="800000"/>
                  <a:headEnd/>
                  <a:tailEnd/>
                </a:ln>
              </p:spPr>
            </p:pic>
            <p:pic>
              <p:nvPicPr>
                <p:cNvPr id="109" name="Picture 17"/>
                <p:cNvPicPr>
                  <a:picLocks noChangeAspect="1" noChangeArrowheads="1"/>
                </p:cNvPicPr>
                <p:nvPr/>
              </p:nvPicPr>
              <p:blipFill>
                <a:blip r:embed="rId3"/>
                <a:srcRect l="1726" t="9006" r="73232" b="19620"/>
                <a:stretch>
                  <a:fillRect/>
                </a:stretch>
              </p:blipFill>
              <p:spPr bwMode="auto">
                <a:xfrm rot="492127">
                  <a:off x="2409735" y="4634257"/>
                  <a:ext cx="776209" cy="623758"/>
                </a:xfrm>
                <a:prstGeom prst="rect">
                  <a:avLst/>
                </a:prstGeom>
                <a:noFill/>
                <a:ln w="9525">
                  <a:noFill/>
                  <a:miter lim="800000"/>
                  <a:headEnd/>
                  <a:tailEnd/>
                </a:ln>
              </p:spPr>
            </p:pic>
            <p:pic>
              <p:nvPicPr>
                <p:cNvPr id="110" name="Picture 18"/>
                <p:cNvPicPr>
                  <a:picLocks noChangeAspect="1" noChangeArrowheads="1"/>
                </p:cNvPicPr>
                <p:nvPr/>
              </p:nvPicPr>
              <p:blipFill rotWithShape="1">
                <a:blip r:embed="rId4">
                  <a:duotone>
                    <a:prstClr val="black"/>
                    <a:schemeClr val="accent2">
                      <a:tint val="45000"/>
                      <a:satMod val="400000"/>
                    </a:schemeClr>
                  </a:duotone>
                  <a:extLst/>
                </a:blip>
                <a:srcRect l="26601" t="18433" r="57403" b="22331"/>
                <a:stretch/>
              </p:blipFill>
              <p:spPr bwMode="auto">
                <a:xfrm rot="11437362" flipH="1" flipV="1">
                  <a:off x="2106552" y="4651619"/>
                  <a:ext cx="679461" cy="709094"/>
                </a:xfrm>
                <a:prstGeom prst="rect">
                  <a:avLst/>
                </a:prstGeom>
                <a:noFill/>
                <a:ln>
                  <a:noFill/>
                </a:ln>
                <a:effectLst/>
                <a:extLst/>
              </p:spPr>
            </p:pic>
            <p:pic>
              <p:nvPicPr>
                <p:cNvPr id="111" name="Picture 18"/>
                <p:cNvPicPr>
                  <a:picLocks noChangeAspect="1" noChangeArrowheads="1"/>
                </p:cNvPicPr>
                <p:nvPr/>
              </p:nvPicPr>
              <p:blipFill rotWithShape="1">
                <a:blip r:embed="rId4">
                  <a:duotone>
                    <a:prstClr val="black"/>
                    <a:schemeClr val="accent2">
                      <a:tint val="45000"/>
                      <a:satMod val="400000"/>
                    </a:schemeClr>
                  </a:duotone>
                  <a:extLst/>
                </a:blip>
                <a:srcRect l="26601" t="18433" r="57403" b="22331"/>
                <a:stretch/>
              </p:blipFill>
              <p:spPr bwMode="auto">
                <a:xfrm rot="11437362" flipH="1" flipV="1">
                  <a:off x="1823111" y="4656626"/>
                  <a:ext cx="714650" cy="745817"/>
                </a:xfrm>
                <a:prstGeom prst="rect">
                  <a:avLst/>
                </a:prstGeom>
                <a:noFill/>
                <a:ln>
                  <a:noFill/>
                </a:ln>
                <a:effectLst/>
                <a:extLst/>
              </p:spPr>
            </p:pic>
          </p:grpSp>
          <p:pic>
            <p:nvPicPr>
              <p:cNvPr id="103" name="Picture 18"/>
              <p:cNvPicPr>
                <a:picLocks noChangeAspect="1" noChangeArrowheads="1"/>
              </p:cNvPicPr>
              <p:nvPr/>
            </p:nvPicPr>
            <p:blipFill rotWithShape="1">
              <a:blip r:embed="rId4">
                <a:duotone>
                  <a:prstClr val="black"/>
                  <a:schemeClr val="accent3">
                    <a:tint val="45000"/>
                    <a:satMod val="400000"/>
                  </a:schemeClr>
                </a:duotone>
                <a:extLst/>
              </a:blip>
              <a:srcRect l="26601" t="18433" r="57403" b="22331"/>
              <a:stretch/>
            </p:blipFill>
            <p:spPr bwMode="auto">
              <a:xfrm rot="11437362" flipH="1" flipV="1">
                <a:off x="1462524" y="4412113"/>
                <a:ext cx="826475" cy="871021"/>
              </a:xfrm>
              <a:prstGeom prst="rect">
                <a:avLst/>
              </a:prstGeom>
              <a:noFill/>
              <a:ln>
                <a:noFill/>
              </a:ln>
              <a:effectLst/>
              <a:extLst/>
            </p:spPr>
          </p:pic>
        </p:grpSp>
      </p:grpSp>
      <p:pic>
        <p:nvPicPr>
          <p:cNvPr id="114" name="Picture 25"/>
          <p:cNvPicPr>
            <a:picLocks noChangeAspect="1" noChangeArrowheads="1"/>
          </p:cNvPicPr>
          <p:nvPr/>
        </p:nvPicPr>
        <p:blipFill>
          <a:blip r:embed="rId5"/>
          <a:srcRect l="38075" t="4207" r="38522"/>
          <a:stretch>
            <a:fillRect/>
          </a:stretch>
        </p:blipFill>
        <p:spPr bwMode="auto">
          <a:xfrm>
            <a:off x="1800436" y="990601"/>
            <a:ext cx="2876380" cy="3678653"/>
          </a:xfrm>
          <a:prstGeom prst="rect">
            <a:avLst/>
          </a:prstGeom>
          <a:noFill/>
          <a:ln w="9525">
            <a:noFill/>
            <a:miter lim="800000"/>
            <a:headEnd/>
            <a:tailEnd/>
          </a:ln>
        </p:spPr>
      </p:pic>
      <p:sp>
        <p:nvSpPr>
          <p:cNvPr id="116" name="Rectangle 115"/>
          <p:cNvSpPr/>
          <p:nvPr/>
        </p:nvSpPr>
        <p:spPr>
          <a:xfrm>
            <a:off x="2254068" y="2131604"/>
            <a:ext cx="1455941" cy="978912"/>
          </a:xfrm>
          <a:prstGeom prst="rect">
            <a:avLst/>
          </a:prstGeom>
          <a:blipFill>
            <a:blip r:embed="rId6"/>
            <a:tile tx="0" ty="0" sx="100000" sy="100000" flip="none" algn="tl"/>
          </a:blip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latin typeface="Arial" panose="020B0604020202020204" pitchFamily="34" charset="0"/>
                <a:cs typeface="Arial" panose="020B0604020202020204" pitchFamily="34" charset="0"/>
              </a:rPr>
              <a:t>Medical Text</a:t>
            </a:r>
          </a:p>
        </p:txBody>
      </p:sp>
      <p:cxnSp>
        <p:nvCxnSpPr>
          <p:cNvPr id="118" name="Straight Connector 117"/>
          <p:cNvCxnSpPr/>
          <p:nvPr/>
        </p:nvCxnSpPr>
        <p:spPr>
          <a:xfrm flipV="1">
            <a:off x="3957126" y="4135677"/>
            <a:ext cx="378028" cy="876203"/>
          </a:xfrm>
          <a:prstGeom prst="line">
            <a:avLst/>
          </a:prstGeom>
          <a:ln w="152400"/>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4007700" y="4895069"/>
            <a:ext cx="327455" cy="116811"/>
          </a:xfrm>
          <a:prstGeom prst="line">
            <a:avLst/>
          </a:prstGeom>
          <a:ln w="152400"/>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3914884" y="4856785"/>
            <a:ext cx="327455" cy="155094"/>
          </a:xfrm>
          <a:prstGeom prst="line">
            <a:avLst/>
          </a:prstGeom>
          <a:ln w="152400"/>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74469" y="5011880"/>
            <a:ext cx="327455" cy="732803"/>
          </a:xfrm>
          <a:prstGeom prst="line">
            <a:avLst/>
          </a:prstGeom>
          <a:ln w="152400"/>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914883" y="5011880"/>
            <a:ext cx="920440" cy="219233"/>
          </a:xfrm>
          <a:prstGeom prst="line">
            <a:avLst/>
          </a:prstGeom>
          <a:ln w="152400"/>
        </p:spPr>
        <p:style>
          <a:lnRef idx="1">
            <a:schemeClr val="accent1"/>
          </a:lnRef>
          <a:fillRef idx="0">
            <a:schemeClr val="accent1"/>
          </a:fillRef>
          <a:effectRef idx="0">
            <a:schemeClr val="accent1"/>
          </a:effectRef>
          <a:fontRef idx="minor">
            <a:schemeClr val="tx1"/>
          </a:fontRef>
        </p:style>
      </p:cxnSp>
      <p:sp>
        <p:nvSpPr>
          <p:cNvPr id="3082" name="TextBox 3081"/>
          <p:cNvSpPr txBox="1"/>
          <p:nvPr/>
        </p:nvSpPr>
        <p:spPr>
          <a:xfrm>
            <a:off x="4319608" y="2653317"/>
            <a:ext cx="5967392" cy="461665"/>
          </a:xfrm>
          <a:prstGeom prst="rect">
            <a:avLst/>
          </a:prstGeom>
          <a:noFill/>
        </p:spPr>
        <p:txBody>
          <a:bodyPr wrap="square" rtlCol="0">
            <a:spAutoFit/>
          </a:bodyPr>
          <a:lstStyle/>
          <a:p>
            <a:r>
              <a:rPr lang="en-US" sz="2400" dirty="0"/>
              <a:t>Separate Threads for Replicated Pipelines</a:t>
            </a:r>
          </a:p>
        </p:txBody>
      </p:sp>
      <p:sp>
        <p:nvSpPr>
          <p:cNvPr id="3083" name="TextBox 3082"/>
          <p:cNvSpPr txBox="1"/>
          <p:nvPr/>
        </p:nvSpPr>
        <p:spPr>
          <a:xfrm>
            <a:off x="8967808" y="5503193"/>
            <a:ext cx="1066800" cy="646331"/>
          </a:xfrm>
          <a:prstGeom prst="rect">
            <a:avLst/>
          </a:prstGeom>
          <a:noFill/>
        </p:spPr>
        <p:txBody>
          <a:bodyPr wrap="square" rtlCol="0">
            <a:spAutoFit/>
          </a:bodyPr>
          <a:lstStyle/>
          <a:p>
            <a:r>
              <a:rPr lang="en-US" dirty="0"/>
              <a:t>One Java Process</a:t>
            </a:r>
          </a:p>
        </p:txBody>
      </p:sp>
      <p:sp>
        <p:nvSpPr>
          <p:cNvPr id="59" name="Content Placeholder 2"/>
          <p:cNvSpPr>
            <a:spLocks noGrp="1"/>
          </p:cNvSpPr>
          <p:nvPr>
            <p:ph idx="1"/>
          </p:nvPr>
        </p:nvSpPr>
        <p:spPr>
          <a:xfrm>
            <a:off x="641941" y="1730482"/>
            <a:ext cx="6117590" cy="737951"/>
          </a:xfrm>
        </p:spPr>
        <p:style>
          <a:lnRef idx="2">
            <a:schemeClr val="dk1"/>
          </a:lnRef>
          <a:fillRef idx="1">
            <a:schemeClr val="lt1"/>
          </a:fillRef>
          <a:effectRef idx="0">
            <a:schemeClr val="dk1"/>
          </a:effectRef>
          <a:fontRef idx="minor">
            <a:schemeClr val="dk1"/>
          </a:fontRef>
        </p:style>
        <p:txBody>
          <a:bodyPr/>
          <a:lstStyle/>
          <a:p>
            <a:r>
              <a:rPr lang="en-US" dirty="0" smtClean="0"/>
              <a:t>Pipeline + Pipeline = Phat Pipeline</a:t>
            </a:r>
          </a:p>
        </p:txBody>
      </p:sp>
    </p:spTree>
    <p:extLst>
      <p:ext uri="{BB962C8B-B14F-4D97-AF65-F5344CB8AC3E}">
        <p14:creationId xmlns:p14="http://schemas.microsoft.com/office/powerpoint/2010/main" val="26601131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Dictionary Lookup Just Isn’t Good Enough</a:t>
            </a:r>
            <a:endParaRPr lang="en-US" dirty="0"/>
          </a:p>
        </p:txBody>
      </p:sp>
      <p:sp>
        <p:nvSpPr>
          <p:cNvPr id="3" name="Content Placeholder 2"/>
          <p:cNvSpPr>
            <a:spLocks noGrp="1"/>
          </p:cNvSpPr>
          <p:nvPr>
            <p:ph sz="half" idx="1"/>
          </p:nvPr>
        </p:nvSpPr>
        <p:spPr/>
        <p:txBody>
          <a:bodyPr/>
          <a:lstStyle/>
          <a:p>
            <a:r>
              <a:rPr lang="en-US" dirty="0" smtClean="0"/>
              <a:t>See your Computer Scientist if you experience </a:t>
            </a:r>
          </a:p>
          <a:p>
            <a:pPr lvl="1"/>
            <a:r>
              <a:rPr lang="en-US" dirty="0" smtClean="0"/>
              <a:t>Too many false positives</a:t>
            </a:r>
          </a:p>
          <a:p>
            <a:pPr lvl="1"/>
            <a:r>
              <a:rPr lang="en-US" dirty="0" smtClean="0"/>
              <a:t>Your precision is low</a:t>
            </a:r>
          </a:p>
          <a:p>
            <a:pPr lvl="1"/>
            <a:r>
              <a:rPr lang="en-US" dirty="0" smtClean="0"/>
              <a:t>Your recall is ok or high</a:t>
            </a:r>
            <a:endParaRPr lang="en-US" dirty="0"/>
          </a:p>
        </p:txBody>
      </p:sp>
      <p:sp>
        <p:nvSpPr>
          <p:cNvPr id="4" name="Content Placeholder 3"/>
          <p:cNvSpPr>
            <a:spLocks noGrp="1"/>
          </p:cNvSpPr>
          <p:nvPr>
            <p:ph sz="half" idx="2"/>
          </p:nvPr>
        </p:nvSpPr>
        <p:spPr/>
        <p:txBody>
          <a:bodyPr/>
          <a:lstStyle/>
          <a:p>
            <a:r>
              <a:rPr lang="en-US" dirty="0" smtClean="0"/>
              <a:t>Ask your Computer Scientist if </a:t>
            </a:r>
            <a:r>
              <a:rPr lang="en-US" i="1" u="sng" dirty="0" smtClean="0"/>
              <a:t>Machine Learning </a:t>
            </a:r>
            <a:r>
              <a:rPr lang="en-US" dirty="0" smtClean="0"/>
              <a:t>is right for you</a:t>
            </a:r>
          </a:p>
          <a:p>
            <a:pPr lvl="1"/>
            <a:r>
              <a:rPr lang="en-US" dirty="0" smtClean="0"/>
              <a:t>Can use your NER to find features</a:t>
            </a:r>
          </a:p>
          <a:p>
            <a:pPr lvl="1"/>
            <a:r>
              <a:rPr lang="en-US" dirty="0" smtClean="0"/>
              <a:t>You have a Gold Standard to learn from</a:t>
            </a:r>
          </a:p>
          <a:p>
            <a:pPr lvl="1"/>
            <a:r>
              <a:rPr lang="en-US" dirty="0" smtClean="0"/>
              <a:t>Can use a learned model to filter out #)*$@ mentions   </a:t>
            </a:r>
          </a:p>
          <a:p>
            <a:pPr lvl="2"/>
            <a:r>
              <a:rPr lang="en-US" dirty="0" smtClean="0"/>
              <a:t>(un-</a:t>
            </a:r>
            <a:r>
              <a:rPr lang="en-US" dirty="0" err="1" smtClean="0"/>
              <a:t>mentionables</a:t>
            </a:r>
            <a:r>
              <a:rPr lang="en-US" dirty="0" smtClean="0"/>
              <a:t>)</a:t>
            </a:r>
          </a:p>
          <a:p>
            <a:pPr marL="457200" lvl="1" indent="0">
              <a:buNone/>
            </a:pPr>
            <a:endParaRPr lang="en-US" dirty="0" smtClean="0"/>
          </a:p>
          <a:p>
            <a:pPr marL="457200" lvl="1" indent="0">
              <a:buNone/>
            </a:pPr>
            <a:endParaRPr lang="en-US" dirty="0"/>
          </a:p>
        </p:txBody>
      </p:sp>
      <p:pic>
        <p:nvPicPr>
          <p:cNvPr id="1026" name="Picture 2" descr="Image result for ask your doctor if is right for you"/>
          <p:cNvPicPr>
            <a:picLocks noChangeAspect="1" noChangeArrowheads="1"/>
          </p:cNvPicPr>
          <p:nvPr/>
        </p:nvPicPr>
        <p:blipFill rotWithShape="1">
          <a:blip r:embed="rId2">
            <a:extLst>
              <a:ext uri="{28A0092B-C50C-407E-A947-70E740481C1C}">
                <a14:useLocalDpi xmlns:a14="http://schemas.microsoft.com/office/drawing/2010/main" val="0"/>
              </a:ext>
            </a:extLst>
          </a:blip>
          <a:srcRect t="19316" r="52926"/>
          <a:stretch/>
        </p:blipFill>
        <p:spPr bwMode="auto">
          <a:xfrm>
            <a:off x="4541016" y="2785241"/>
            <a:ext cx="1725778" cy="295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9478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8200" y="1387087"/>
            <a:ext cx="10299492" cy="4685935"/>
          </a:xfrm>
          <a:prstGeom prst="rect">
            <a:avLst/>
          </a:prstGeom>
        </p:spPr>
      </p:pic>
      <p:sp>
        <p:nvSpPr>
          <p:cNvPr id="2" name="Title 1"/>
          <p:cNvSpPr>
            <a:spLocks noGrp="1"/>
          </p:cNvSpPr>
          <p:nvPr>
            <p:ph type="title"/>
          </p:nvPr>
        </p:nvSpPr>
        <p:spPr/>
        <p:txBody>
          <a:bodyPr/>
          <a:lstStyle/>
          <a:p>
            <a:r>
              <a:rPr lang="en-US" dirty="0" smtClean="0"/>
              <a:t>High Profile Projects</a:t>
            </a:r>
            <a:endParaRPr lang="en-US" dirty="0"/>
          </a:p>
        </p:txBody>
      </p:sp>
      <p:sp>
        <p:nvSpPr>
          <p:cNvPr id="3" name="Content Placeholder 2"/>
          <p:cNvSpPr>
            <a:spLocks noGrp="1"/>
          </p:cNvSpPr>
          <p:nvPr>
            <p:ph idx="1"/>
          </p:nvPr>
        </p:nvSpPr>
        <p:spPr>
          <a:xfrm>
            <a:off x="838200" y="1721684"/>
            <a:ext cx="10515600" cy="4351338"/>
          </a:xfrm>
        </p:spPr>
        <p:txBody>
          <a:bodyPr/>
          <a:lstStyle/>
          <a:p>
            <a:r>
              <a:rPr lang="en-US" b="1" dirty="0" smtClean="0">
                <a:solidFill>
                  <a:schemeClr val="bg1"/>
                </a:solidFill>
              </a:rPr>
              <a:t>Predicting homelessness                                           - under reported</a:t>
            </a:r>
          </a:p>
          <a:p>
            <a:r>
              <a:rPr lang="en-US" b="1" dirty="0" smtClean="0">
                <a:solidFill>
                  <a:schemeClr val="bg1"/>
                </a:solidFill>
              </a:rPr>
              <a:t>General symptom extraction                                    - under reported</a:t>
            </a:r>
          </a:p>
          <a:p>
            <a:r>
              <a:rPr lang="en-US" b="1" dirty="0" smtClean="0">
                <a:solidFill>
                  <a:schemeClr val="bg1"/>
                </a:solidFill>
              </a:rPr>
              <a:t>Military Sexual Trauma (MST)                                   - under reported </a:t>
            </a:r>
          </a:p>
          <a:p>
            <a:r>
              <a:rPr lang="en-US" b="1" dirty="0" smtClean="0">
                <a:solidFill>
                  <a:schemeClr val="bg1"/>
                </a:solidFill>
              </a:rPr>
              <a:t>CAUTI                                                                 - Not in structured text</a:t>
            </a:r>
          </a:p>
          <a:p>
            <a:r>
              <a:rPr lang="en-US" b="1" dirty="0" smtClean="0">
                <a:solidFill>
                  <a:schemeClr val="bg1"/>
                </a:solidFill>
              </a:rPr>
              <a:t>Colonoscopy Quality QUERI                           - Not in structured text</a:t>
            </a:r>
          </a:p>
        </p:txBody>
      </p:sp>
    </p:spTree>
    <p:extLst>
      <p:ext uri="{BB962C8B-B14F-4D97-AF65-F5344CB8AC3E}">
        <p14:creationId xmlns:p14="http://schemas.microsoft.com/office/powerpoint/2010/main" val="97777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1981200" y="457200"/>
            <a:ext cx="8229600" cy="1143000"/>
          </a:xfrm>
        </p:spPr>
        <p:txBody>
          <a:bodyPr/>
          <a:lstStyle/>
          <a:p>
            <a:r>
              <a:rPr lang="en-US" smtClean="0"/>
              <a:t>Symptoms</a:t>
            </a:r>
          </a:p>
        </p:txBody>
      </p:sp>
      <p:pic>
        <p:nvPicPr>
          <p:cNvPr id="15362" name="Picture 2"/>
          <p:cNvPicPr>
            <a:picLocks noChangeAspect="1" noChangeArrowheads="1"/>
          </p:cNvPicPr>
          <p:nvPr/>
        </p:nvPicPr>
        <p:blipFill>
          <a:blip r:embed="rId2"/>
          <a:srcRect r="34503"/>
          <a:stretch>
            <a:fillRect/>
          </a:stretch>
        </p:blipFill>
        <p:spPr bwMode="auto">
          <a:xfrm>
            <a:off x="2271712" y="1382486"/>
            <a:ext cx="7648575" cy="4800600"/>
          </a:xfrm>
          <a:prstGeom prst="rect">
            <a:avLst/>
          </a:prstGeom>
          <a:noFill/>
          <a:ln w="9525">
            <a:noFill/>
            <a:miter lim="800000"/>
            <a:headEnd/>
            <a:tailEnd/>
          </a:ln>
        </p:spPr>
      </p:pic>
    </p:spTree>
    <p:extLst>
      <p:ext uri="{BB962C8B-B14F-4D97-AF65-F5344CB8AC3E}">
        <p14:creationId xmlns:p14="http://schemas.microsoft.com/office/powerpoint/2010/main" val="40745501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Psychosocial Risk factor </a:t>
            </a:r>
            <a:r>
              <a:rPr lang="en-US" dirty="0"/>
              <a:t>M</a:t>
            </a:r>
            <a:r>
              <a:rPr lang="en-US" dirty="0" smtClean="0"/>
              <a:t>entions in Clinical </a:t>
            </a:r>
            <a:r>
              <a:rPr lang="en-US" dirty="0"/>
              <a:t>N</a:t>
            </a:r>
            <a:r>
              <a:rPr lang="en-US" dirty="0" smtClean="0"/>
              <a:t>otes to Predict </a:t>
            </a:r>
            <a:r>
              <a:rPr lang="en-US" dirty="0"/>
              <a:t>H</a:t>
            </a:r>
            <a:r>
              <a:rPr lang="en-US" dirty="0" smtClean="0"/>
              <a:t>omelessness </a:t>
            </a:r>
            <a:endParaRPr lang="en-US" dirty="0"/>
          </a:p>
        </p:txBody>
      </p:sp>
      <p:sp>
        <p:nvSpPr>
          <p:cNvPr id="3" name="Content Placeholder 2"/>
          <p:cNvSpPr>
            <a:spLocks noGrp="1"/>
          </p:cNvSpPr>
          <p:nvPr>
            <p:ph idx="1"/>
          </p:nvPr>
        </p:nvSpPr>
        <p:spPr>
          <a:xfrm>
            <a:off x="838200" y="1825625"/>
            <a:ext cx="10210800" cy="4351338"/>
          </a:xfrm>
        </p:spPr>
        <p:txBody>
          <a:bodyPr>
            <a:normAutofit/>
          </a:bodyPr>
          <a:lstStyle/>
          <a:p>
            <a:r>
              <a:rPr lang="en-US" dirty="0" smtClean="0"/>
              <a:t>Why</a:t>
            </a:r>
          </a:p>
          <a:p>
            <a:pPr lvl="1"/>
            <a:r>
              <a:rPr lang="en-US" dirty="0" smtClean="0"/>
              <a:t>High priority within the VA</a:t>
            </a:r>
          </a:p>
          <a:p>
            <a:pPr lvl="1"/>
            <a:r>
              <a:rPr lang="en-US" dirty="0" smtClean="0"/>
              <a:t>Risk factors underreported and not well documented in EMR</a:t>
            </a:r>
          </a:p>
          <a:p>
            <a:r>
              <a:rPr lang="en-US" dirty="0" smtClean="0"/>
              <a:t>Work Done</a:t>
            </a:r>
          </a:p>
          <a:p>
            <a:pPr lvl="1"/>
            <a:r>
              <a:rPr lang="en-US" dirty="0" smtClean="0"/>
              <a:t>Dictionary Based Extraction  </a:t>
            </a:r>
          </a:p>
          <a:p>
            <a:pPr lvl="2"/>
            <a:r>
              <a:rPr lang="en-US" dirty="0" smtClean="0"/>
              <a:t>Based on field experts + literature search + UMLS Terminology </a:t>
            </a:r>
          </a:p>
          <a:p>
            <a:pPr lvl="1"/>
            <a:r>
              <a:rPr lang="en-US" dirty="0" smtClean="0"/>
              <a:t>Published Efficacy tested </a:t>
            </a:r>
            <a:r>
              <a:rPr lang="en-US" sz="2800" b="1" dirty="0" smtClean="0"/>
              <a:t>PPV: .8 </a:t>
            </a:r>
            <a:r>
              <a:rPr lang="en-US" dirty="0" smtClean="0"/>
              <a:t>from a 350K stratified sample across document types where the homelessness status was known</a:t>
            </a:r>
          </a:p>
          <a:p>
            <a:pPr lvl="1"/>
            <a:r>
              <a:rPr lang="en-US" dirty="0" smtClean="0"/>
              <a:t>10.5 Million document cohort processed for </a:t>
            </a:r>
          </a:p>
          <a:p>
            <a:pPr marL="457200" lvl="1" indent="0">
              <a:buNone/>
            </a:pPr>
            <a:r>
              <a:rPr lang="en-US" dirty="0" smtClean="0"/>
              <a:t>    Machine </a:t>
            </a:r>
            <a:r>
              <a:rPr lang="en-US" dirty="0"/>
              <a:t>L</a:t>
            </a:r>
            <a:r>
              <a:rPr lang="en-US" dirty="0" smtClean="0"/>
              <a:t>earning model combined with structured data </a:t>
            </a:r>
          </a:p>
          <a:p>
            <a:pPr lvl="2"/>
            <a:endParaRPr lang="en-US" dirty="0" smtClean="0"/>
          </a:p>
          <a:p>
            <a:pPr lvl="1"/>
            <a:endParaRPr lang="en-US" dirty="0" smtClean="0"/>
          </a:p>
          <a:p>
            <a:pPr lvl="1"/>
            <a:endParaRPr lang="en-US" dirty="0" smtClean="0"/>
          </a:p>
          <a:p>
            <a:pPr marL="457200" lvl="1" indent="0">
              <a:buNone/>
            </a:pPr>
            <a:endParaRPr lang="en-US" dirty="0" smtClean="0"/>
          </a:p>
          <a:p>
            <a:pPr lvl="1"/>
            <a:endParaRPr lang="en-US" dirty="0" smtClean="0"/>
          </a:p>
          <a:p>
            <a:pPr lvl="1"/>
            <a:endParaRPr lang="en-US" dirty="0" smtClean="0"/>
          </a:p>
          <a:p>
            <a:pPr lvl="1"/>
            <a:endParaRPr lang="en-US" dirty="0"/>
          </a:p>
        </p:txBody>
      </p:sp>
      <p:pic>
        <p:nvPicPr>
          <p:cNvPr id="4" name="Picture 3"/>
          <p:cNvPicPr>
            <a:picLocks noChangeAspect="1"/>
          </p:cNvPicPr>
          <p:nvPr/>
        </p:nvPicPr>
        <p:blipFill>
          <a:blip r:embed="rId2"/>
          <a:stretch>
            <a:fillRect/>
          </a:stretch>
        </p:blipFill>
        <p:spPr>
          <a:xfrm>
            <a:off x="9175197" y="1517129"/>
            <a:ext cx="2907187" cy="2109787"/>
          </a:xfrm>
          <a:prstGeom prst="rect">
            <a:avLst/>
          </a:prstGeom>
        </p:spPr>
      </p:pic>
    </p:spTree>
    <p:extLst>
      <p:ext uri="{BB962C8B-B14F-4D97-AF65-F5344CB8AC3E}">
        <p14:creationId xmlns:p14="http://schemas.microsoft.com/office/powerpoint/2010/main" val="16920821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4634" y="466725"/>
            <a:ext cx="9967240" cy="62847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199" y="365125"/>
            <a:ext cx="6238876" cy="1325563"/>
          </a:xfrm>
        </p:spPr>
        <p:style>
          <a:lnRef idx="2">
            <a:schemeClr val="dk1"/>
          </a:lnRef>
          <a:fillRef idx="1">
            <a:schemeClr val="lt1"/>
          </a:fillRef>
          <a:effectRef idx="0">
            <a:schemeClr val="dk1"/>
          </a:effectRef>
          <a:fontRef idx="minor">
            <a:schemeClr val="dk1"/>
          </a:fontRef>
        </p:style>
        <p:txBody>
          <a:bodyPr/>
          <a:lstStyle/>
          <a:p>
            <a:r>
              <a:rPr lang="en-US" dirty="0" smtClean="0"/>
              <a:t>Homelessness (3)</a:t>
            </a:r>
            <a:endParaRPr lang="en-US" dirty="0"/>
          </a:p>
        </p:txBody>
      </p:sp>
      <p:sp>
        <p:nvSpPr>
          <p:cNvPr id="3" name="Rectangle 2"/>
          <p:cNvSpPr/>
          <p:nvPr/>
        </p:nvSpPr>
        <p:spPr>
          <a:xfrm>
            <a:off x="4632960" y="1818640"/>
            <a:ext cx="528320" cy="30784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457440" y="1544320"/>
            <a:ext cx="528320" cy="3352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221241" y="1544320"/>
            <a:ext cx="528320" cy="3352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18277" y="3586480"/>
            <a:ext cx="528320" cy="13106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94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5814"/>
            <a:ext cx="7840122" cy="1852769"/>
          </a:xfrm>
        </p:spPr>
        <p:txBody>
          <a:bodyPr>
            <a:normAutofit/>
          </a:bodyPr>
          <a:lstStyle/>
          <a:p>
            <a:r>
              <a:rPr lang="en-US" dirty="0" smtClean="0"/>
              <a:t>Identifying </a:t>
            </a:r>
            <a:r>
              <a:rPr lang="en-US" i="1" dirty="0" smtClean="0"/>
              <a:t>General</a:t>
            </a:r>
            <a:r>
              <a:rPr lang="en-US" dirty="0" smtClean="0"/>
              <a:t> Symptoms </a:t>
            </a:r>
            <a:br>
              <a:rPr lang="en-US" dirty="0" smtClean="0"/>
            </a:br>
            <a:r>
              <a:rPr lang="en-US" dirty="0" smtClean="0"/>
              <a:t>within Clinical Notes using NLP</a:t>
            </a:r>
            <a:endParaRPr lang="en-US" dirty="0"/>
          </a:p>
        </p:txBody>
      </p:sp>
      <p:sp>
        <p:nvSpPr>
          <p:cNvPr id="3" name="Content Placeholder 2"/>
          <p:cNvSpPr>
            <a:spLocks noGrp="1"/>
          </p:cNvSpPr>
          <p:nvPr>
            <p:ph idx="1"/>
          </p:nvPr>
        </p:nvSpPr>
        <p:spPr>
          <a:xfrm>
            <a:off x="838200" y="2788171"/>
            <a:ext cx="10515600" cy="2743200"/>
          </a:xfrm>
        </p:spPr>
        <p:txBody>
          <a:bodyPr>
            <a:noAutofit/>
          </a:bodyPr>
          <a:lstStyle/>
          <a:p>
            <a:r>
              <a:rPr lang="en-US" dirty="0" smtClean="0"/>
              <a:t>Why</a:t>
            </a:r>
            <a:endParaRPr lang="en-US" sz="2400" dirty="0" smtClean="0"/>
          </a:p>
          <a:p>
            <a:pPr lvl="1"/>
            <a:r>
              <a:rPr lang="en-US" dirty="0" smtClean="0"/>
              <a:t>Symptom identification is known to be underreported in EMR</a:t>
            </a:r>
          </a:p>
          <a:p>
            <a:pPr lvl="1"/>
            <a:r>
              <a:rPr lang="en-US" dirty="0" smtClean="0"/>
              <a:t>Motivated by Medically Unexplained Syndrome task to identify clusters of common symptoms in OEF/OIF Veterans</a:t>
            </a:r>
          </a:p>
        </p:txBody>
      </p:sp>
      <p:pic>
        <p:nvPicPr>
          <p:cNvPr id="4" name="Picture 3"/>
          <p:cNvPicPr>
            <a:picLocks noChangeAspect="1"/>
          </p:cNvPicPr>
          <p:nvPr/>
        </p:nvPicPr>
        <p:blipFill>
          <a:blip r:embed="rId2"/>
          <a:stretch>
            <a:fillRect/>
          </a:stretch>
        </p:blipFill>
        <p:spPr>
          <a:xfrm>
            <a:off x="8678322" y="305814"/>
            <a:ext cx="2675478" cy="1852769"/>
          </a:xfrm>
          <a:prstGeom prst="rect">
            <a:avLst/>
          </a:prstGeom>
        </p:spPr>
      </p:pic>
    </p:spTree>
    <p:extLst>
      <p:ext uri="{BB962C8B-B14F-4D97-AF65-F5344CB8AC3E}">
        <p14:creationId xmlns:p14="http://schemas.microsoft.com/office/powerpoint/2010/main" val="20796580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5814"/>
            <a:ext cx="7840122" cy="1852769"/>
          </a:xfrm>
        </p:spPr>
        <p:txBody>
          <a:bodyPr>
            <a:normAutofit/>
          </a:bodyPr>
          <a:lstStyle/>
          <a:p>
            <a:r>
              <a:rPr lang="en-US" dirty="0" smtClean="0"/>
              <a:t>Identifying </a:t>
            </a:r>
            <a:r>
              <a:rPr lang="en-US" i="1" dirty="0" smtClean="0"/>
              <a:t>General</a:t>
            </a:r>
            <a:r>
              <a:rPr lang="en-US" dirty="0" smtClean="0"/>
              <a:t> Symptoms </a:t>
            </a:r>
            <a:br>
              <a:rPr lang="en-US" dirty="0" smtClean="0"/>
            </a:br>
            <a:r>
              <a:rPr lang="en-US" dirty="0" smtClean="0"/>
              <a:t>within Clinical Notes using NLP (2)</a:t>
            </a:r>
            <a:endParaRPr lang="en-US" dirty="0"/>
          </a:p>
        </p:txBody>
      </p:sp>
      <p:sp>
        <p:nvSpPr>
          <p:cNvPr id="3" name="Content Placeholder 2"/>
          <p:cNvSpPr>
            <a:spLocks noGrp="1"/>
          </p:cNvSpPr>
          <p:nvPr>
            <p:ph idx="1"/>
          </p:nvPr>
        </p:nvSpPr>
        <p:spPr>
          <a:xfrm>
            <a:off x="838200" y="2323475"/>
            <a:ext cx="10515600" cy="3853488"/>
          </a:xfrm>
        </p:spPr>
        <p:txBody>
          <a:bodyPr>
            <a:noAutofit/>
          </a:bodyPr>
          <a:lstStyle/>
          <a:p>
            <a:r>
              <a:rPr lang="en-US" dirty="0" smtClean="0"/>
              <a:t>Background</a:t>
            </a:r>
            <a:endParaRPr lang="en-US" sz="2400" dirty="0" smtClean="0"/>
          </a:p>
          <a:p>
            <a:pPr lvl="1"/>
            <a:r>
              <a:rPr lang="en-US" dirty="0" smtClean="0"/>
              <a:t>Symptom Terminology overlaps with a continuum of ambiguous terms including findings, diagnosis, diseases and syndromes. </a:t>
            </a:r>
          </a:p>
          <a:p>
            <a:pPr lvl="1"/>
            <a:r>
              <a:rPr lang="en-US" dirty="0" smtClean="0"/>
              <a:t>Terminology not consistently classified in medical vocabularies (i.e. UMLS)</a:t>
            </a:r>
          </a:p>
          <a:p>
            <a:pPr lvl="2"/>
            <a:r>
              <a:rPr lang="en-US" sz="2400" dirty="0" smtClean="0"/>
              <a:t>Pain not classified as symptom</a:t>
            </a:r>
          </a:p>
          <a:p>
            <a:pPr lvl="2"/>
            <a:r>
              <a:rPr lang="en-US" sz="2400" dirty="0" smtClean="0"/>
              <a:t>Abnormal behavior not classified as symptom</a:t>
            </a:r>
          </a:p>
          <a:p>
            <a:pPr lvl="1"/>
            <a:r>
              <a:rPr lang="en-US" dirty="0" smtClean="0"/>
              <a:t>Prior work using </a:t>
            </a:r>
            <a:r>
              <a:rPr lang="en-US" dirty="0" err="1" smtClean="0"/>
              <a:t>cTAKES</a:t>
            </a:r>
            <a:r>
              <a:rPr lang="en-US" dirty="0" smtClean="0"/>
              <a:t> + UMLS Symptom category reported to be f = .4 </a:t>
            </a:r>
          </a:p>
          <a:p>
            <a:pPr lvl="1"/>
            <a:r>
              <a:rPr lang="en-US" dirty="0" smtClean="0"/>
              <a:t>Needed something more specific than i2/b2 problems</a:t>
            </a:r>
          </a:p>
          <a:p>
            <a:pPr marL="457200" lvl="1" indent="0">
              <a:buNone/>
            </a:pPr>
            <a:endParaRPr lang="en-US" dirty="0"/>
          </a:p>
        </p:txBody>
      </p:sp>
      <p:pic>
        <p:nvPicPr>
          <p:cNvPr id="4" name="Picture 3"/>
          <p:cNvPicPr>
            <a:picLocks noChangeAspect="1"/>
          </p:cNvPicPr>
          <p:nvPr/>
        </p:nvPicPr>
        <p:blipFill>
          <a:blip r:embed="rId2"/>
          <a:stretch>
            <a:fillRect/>
          </a:stretch>
        </p:blipFill>
        <p:spPr>
          <a:xfrm>
            <a:off x="8678322" y="305814"/>
            <a:ext cx="2675478" cy="1852769"/>
          </a:xfrm>
          <a:prstGeom prst="rect">
            <a:avLst/>
          </a:prstGeom>
        </p:spPr>
      </p:pic>
    </p:spTree>
    <p:extLst>
      <p:ext uri="{BB962C8B-B14F-4D97-AF65-F5344CB8AC3E}">
        <p14:creationId xmlns:p14="http://schemas.microsoft.com/office/powerpoint/2010/main" val="14971818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1607"/>
            <a:ext cx="7960044" cy="1614018"/>
          </a:xfrm>
        </p:spPr>
        <p:txBody>
          <a:bodyPr>
            <a:normAutofit/>
          </a:bodyPr>
          <a:lstStyle/>
          <a:p>
            <a:r>
              <a:rPr lang="en-US" dirty="0" smtClean="0"/>
              <a:t>Identifying </a:t>
            </a:r>
            <a:r>
              <a:rPr lang="en-US" i="1" dirty="0" smtClean="0"/>
              <a:t>General</a:t>
            </a:r>
            <a:r>
              <a:rPr lang="en-US" dirty="0" smtClean="0"/>
              <a:t> Symptoms </a:t>
            </a:r>
            <a:br>
              <a:rPr lang="en-US" dirty="0" smtClean="0"/>
            </a:br>
            <a:r>
              <a:rPr lang="en-US" dirty="0" smtClean="0"/>
              <a:t>within Clinical Notes using NLP (3)</a:t>
            </a:r>
            <a:endParaRPr lang="en-US" dirty="0"/>
          </a:p>
        </p:txBody>
      </p:sp>
      <p:sp>
        <p:nvSpPr>
          <p:cNvPr id="3" name="Content Placeholder 2"/>
          <p:cNvSpPr>
            <a:spLocks noGrp="1"/>
          </p:cNvSpPr>
          <p:nvPr>
            <p:ph idx="1"/>
          </p:nvPr>
        </p:nvSpPr>
        <p:spPr>
          <a:xfrm>
            <a:off x="838200" y="2064375"/>
            <a:ext cx="10515600" cy="4306444"/>
          </a:xfrm>
        </p:spPr>
        <p:txBody>
          <a:bodyPr>
            <a:normAutofit fontScale="92500" lnSpcReduction="10000"/>
          </a:bodyPr>
          <a:lstStyle/>
          <a:p>
            <a:r>
              <a:rPr lang="en-US" dirty="0" smtClean="0"/>
              <a:t>Work Done</a:t>
            </a:r>
          </a:p>
          <a:p>
            <a:pPr lvl="1"/>
            <a:r>
              <a:rPr lang="en-US" dirty="0" smtClean="0"/>
              <a:t>Lexicon of 92,000 symptoms derived from UMLS using novel technique</a:t>
            </a:r>
          </a:p>
          <a:p>
            <a:pPr lvl="1"/>
            <a:r>
              <a:rPr lang="en-US" dirty="0" smtClean="0"/>
              <a:t>Symptoms classified by organ system via ICD-9 CM symptom tree + pain + …</a:t>
            </a:r>
          </a:p>
          <a:p>
            <a:pPr lvl="1"/>
            <a:r>
              <a:rPr lang="en-US" dirty="0" smtClean="0"/>
              <a:t>Dictionary Lookup + Rules + Machine Learning using 62 features </a:t>
            </a:r>
          </a:p>
          <a:p>
            <a:pPr lvl="1"/>
            <a:r>
              <a:rPr lang="en-US" dirty="0" smtClean="0"/>
              <a:t>Optimal Machine Learning algorithm derived from automated exhaustive permutations of </a:t>
            </a:r>
            <a:r>
              <a:rPr lang="en-US" dirty="0" err="1" smtClean="0"/>
              <a:t>weka</a:t>
            </a:r>
            <a:r>
              <a:rPr lang="en-US" dirty="0" smtClean="0"/>
              <a:t> algorithms and parameters   </a:t>
            </a:r>
          </a:p>
          <a:p>
            <a:pPr lvl="1"/>
            <a:r>
              <a:rPr lang="en-US" dirty="0" smtClean="0"/>
              <a:t>Published e</a:t>
            </a:r>
            <a:r>
              <a:rPr lang="en-US" dirty="0" smtClean="0"/>
              <a:t>fficacy </a:t>
            </a:r>
            <a:r>
              <a:rPr lang="en-US" dirty="0" smtClean="0"/>
              <a:t>benchmarked at </a:t>
            </a:r>
            <a:r>
              <a:rPr lang="en-US" sz="3000" b="1" dirty="0" smtClean="0"/>
              <a:t>F = .80</a:t>
            </a:r>
            <a:r>
              <a:rPr lang="en-US" dirty="0" smtClean="0"/>
              <a:t>,  Recall =.74  Precision = .80</a:t>
            </a:r>
          </a:p>
          <a:p>
            <a:pPr lvl="1"/>
            <a:r>
              <a:rPr lang="en-US" dirty="0" smtClean="0"/>
              <a:t>Symptoms Extracted from a 1 million record cohort of OEF/OIF patients</a:t>
            </a:r>
          </a:p>
          <a:p>
            <a:r>
              <a:rPr lang="en-US" dirty="0" smtClean="0"/>
              <a:t>Example Rules:</a:t>
            </a:r>
          </a:p>
          <a:p>
            <a:pPr lvl="1"/>
            <a:r>
              <a:rPr lang="en-US" dirty="0" smtClean="0"/>
              <a:t>Normal behavior + abnormal modifier = symptom : trouble walking</a:t>
            </a:r>
          </a:p>
          <a:p>
            <a:pPr lvl="1"/>
            <a:r>
              <a:rPr lang="en-US" dirty="0" smtClean="0"/>
              <a:t>Anatomical location + action                  = symptom :  stabbing in leg</a:t>
            </a:r>
          </a:p>
          <a:p>
            <a:pPr lvl="1"/>
            <a:r>
              <a:rPr lang="en-US" dirty="0" smtClean="0"/>
              <a:t>Other Symptom triggers                                               : feels, like, as if  </a:t>
            </a:r>
          </a:p>
          <a:p>
            <a:pPr marL="457200" lvl="1" indent="0">
              <a:buNone/>
            </a:pPr>
            <a:endParaRPr lang="en-US" dirty="0"/>
          </a:p>
        </p:txBody>
      </p:sp>
      <p:pic>
        <p:nvPicPr>
          <p:cNvPr id="5" name="Picture 4"/>
          <p:cNvPicPr>
            <a:picLocks noChangeAspect="1"/>
          </p:cNvPicPr>
          <p:nvPr/>
        </p:nvPicPr>
        <p:blipFill>
          <a:blip r:embed="rId2"/>
          <a:stretch>
            <a:fillRect/>
          </a:stretch>
        </p:blipFill>
        <p:spPr>
          <a:xfrm>
            <a:off x="8798244" y="211606"/>
            <a:ext cx="2675478" cy="1852769"/>
          </a:xfrm>
          <a:prstGeom prst="rect">
            <a:avLst/>
          </a:prstGeom>
        </p:spPr>
      </p:pic>
    </p:spTree>
    <p:extLst>
      <p:ext uri="{BB962C8B-B14F-4D97-AF65-F5344CB8AC3E}">
        <p14:creationId xmlns:p14="http://schemas.microsoft.com/office/powerpoint/2010/main" val="41679145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Identifying Patients with Catheter-Associated Urinary Tract Infections (CAUTI) using Clinical Notes</a:t>
            </a:r>
            <a:endParaRPr lang="en-US" sz="3600" dirty="0"/>
          </a:p>
        </p:txBody>
      </p:sp>
      <p:pic>
        <p:nvPicPr>
          <p:cNvPr id="4" name="Picture 3"/>
          <p:cNvPicPr>
            <a:picLocks noChangeAspect="1"/>
          </p:cNvPicPr>
          <p:nvPr/>
        </p:nvPicPr>
        <p:blipFill>
          <a:blip r:embed="rId2"/>
          <a:stretch>
            <a:fillRect/>
          </a:stretch>
        </p:blipFill>
        <p:spPr>
          <a:xfrm>
            <a:off x="9098510" y="1061100"/>
            <a:ext cx="2875975" cy="2941637"/>
          </a:xfrm>
          <a:prstGeom prst="rect">
            <a:avLst/>
          </a:prstGeom>
        </p:spPr>
      </p:pic>
      <p:sp>
        <p:nvSpPr>
          <p:cNvPr id="3" name="Content Placeholder 2"/>
          <p:cNvSpPr>
            <a:spLocks noGrp="1"/>
          </p:cNvSpPr>
          <p:nvPr>
            <p:ph idx="1"/>
          </p:nvPr>
        </p:nvSpPr>
        <p:spPr>
          <a:xfrm>
            <a:off x="838200" y="1514007"/>
            <a:ext cx="10515600" cy="4662956"/>
          </a:xfrm>
        </p:spPr>
        <p:txBody>
          <a:bodyPr>
            <a:noAutofit/>
          </a:bodyPr>
          <a:lstStyle/>
          <a:p>
            <a:r>
              <a:rPr lang="en-US" dirty="0" smtClean="0"/>
              <a:t>Why</a:t>
            </a:r>
          </a:p>
          <a:p>
            <a:pPr lvl="1"/>
            <a:r>
              <a:rPr lang="en-US" dirty="0" smtClean="0"/>
              <a:t>VA hospitals want to reduce CAUTI rates</a:t>
            </a:r>
          </a:p>
          <a:p>
            <a:pPr lvl="1"/>
            <a:r>
              <a:rPr lang="en-US" dirty="0" smtClean="0"/>
              <a:t>Can’t identify patients with urinary catheters from </a:t>
            </a:r>
            <a:r>
              <a:rPr lang="en-US" dirty="0" err="1" smtClean="0"/>
              <a:t>db</a:t>
            </a:r>
            <a:r>
              <a:rPr lang="en-US" dirty="0" smtClean="0"/>
              <a:t> </a:t>
            </a:r>
          </a:p>
          <a:p>
            <a:pPr lvl="1"/>
            <a:r>
              <a:rPr lang="en-US" dirty="0" smtClean="0"/>
              <a:t>Urinary catheter mentions primarily in nurses notes</a:t>
            </a:r>
          </a:p>
          <a:p>
            <a:r>
              <a:rPr lang="en-US" dirty="0" smtClean="0"/>
              <a:t>Work Done</a:t>
            </a:r>
          </a:p>
          <a:p>
            <a:pPr lvl="1"/>
            <a:r>
              <a:rPr lang="en-US" dirty="0" smtClean="0"/>
              <a:t>Dictionary Lookup Extraction to identify patients with urinary catheters</a:t>
            </a:r>
          </a:p>
          <a:p>
            <a:pPr lvl="2"/>
            <a:r>
              <a:rPr lang="en-US" dirty="0" smtClean="0"/>
              <a:t>Lexicon from prior art, </a:t>
            </a:r>
            <a:r>
              <a:rPr lang="en-US" dirty="0"/>
              <a:t>v</a:t>
            </a:r>
            <a:r>
              <a:rPr lang="en-US" dirty="0" smtClean="0"/>
              <a:t>ocabulary discovery around seed terminology usage in corpus </a:t>
            </a:r>
          </a:p>
          <a:p>
            <a:pPr lvl="1"/>
            <a:r>
              <a:rPr lang="en-US" dirty="0" smtClean="0"/>
              <a:t>Published efficacy benchmarked: </a:t>
            </a:r>
            <a:r>
              <a:rPr lang="en-US" sz="2800" b="1" dirty="0" smtClean="0"/>
              <a:t>98% PPV</a:t>
            </a:r>
            <a:r>
              <a:rPr lang="en-US" dirty="0" smtClean="0"/>
              <a:t>,  72% Recall</a:t>
            </a:r>
          </a:p>
          <a:p>
            <a:pPr lvl="1"/>
            <a:r>
              <a:rPr lang="en-US" dirty="0" smtClean="0"/>
              <a:t>Machine learning model being developed with database fields on positively identified patients to detect infections and causes</a:t>
            </a:r>
          </a:p>
          <a:p>
            <a:r>
              <a:rPr lang="en-US" dirty="0" smtClean="0"/>
              <a:t>Lessons Learned</a:t>
            </a:r>
          </a:p>
          <a:p>
            <a:pPr lvl="1"/>
            <a:r>
              <a:rPr lang="en-US" dirty="0" smtClean="0"/>
              <a:t>Pertinent Negatives, negative evidence important</a:t>
            </a:r>
            <a:endParaRPr lang="en-US" dirty="0"/>
          </a:p>
        </p:txBody>
      </p:sp>
    </p:spTree>
    <p:extLst>
      <p:ext uri="{BB962C8B-B14F-4D97-AF65-F5344CB8AC3E}">
        <p14:creationId xmlns:p14="http://schemas.microsoft.com/office/powerpoint/2010/main" val="2505228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8830456" cy="1325563"/>
          </a:xfrm>
        </p:spPr>
        <p:txBody>
          <a:bodyPr>
            <a:normAutofit/>
          </a:bodyPr>
          <a:lstStyle/>
          <a:p>
            <a:r>
              <a:rPr lang="en-US" sz="3600" dirty="0" smtClean="0"/>
              <a:t>Identifying Patients Who Experienced </a:t>
            </a:r>
            <a:br>
              <a:rPr lang="en-US" sz="3600" dirty="0" smtClean="0"/>
            </a:br>
            <a:r>
              <a:rPr lang="en-US" sz="3600" dirty="0" smtClean="0"/>
              <a:t>Sexual Trauma From Clinical Texts</a:t>
            </a:r>
            <a:endParaRPr lang="en-US" sz="3600" dirty="0"/>
          </a:p>
        </p:txBody>
      </p:sp>
      <p:sp>
        <p:nvSpPr>
          <p:cNvPr id="3" name="Content Placeholder 2"/>
          <p:cNvSpPr>
            <a:spLocks noGrp="1"/>
          </p:cNvSpPr>
          <p:nvPr>
            <p:ph idx="1"/>
          </p:nvPr>
        </p:nvSpPr>
        <p:spPr>
          <a:xfrm>
            <a:off x="838200" y="1825624"/>
            <a:ext cx="10515600" cy="4889969"/>
          </a:xfrm>
        </p:spPr>
        <p:txBody>
          <a:bodyPr>
            <a:normAutofit/>
          </a:bodyPr>
          <a:lstStyle/>
          <a:p>
            <a:r>
              <a:rPr lang="en-US" dirty="0" smtClean="0"/>
              <a:t>Why</a:t>
            </a:r>
          </a:p>
          <a:p>
            <a:pPr lvl="1"/>
            <a:r>
              <a:rPr lang="en-US" dirty="0" smtClean="0"/>
              <a:t>Military Sexual Trauma identified as a priority in the Blueprint for Excellence</a:t>
            </a:r>
          </a:p>
          <a:p>
            <a:pPr lvl="1"/>
            <a:r>
              <a:rPr lang="en-US" dirty="0" smtClean="0"/>
              <a:t>Under-reported in database but providers record patient experiences</a:t>
            </a:r>
          </a:p>
          <a:p>
            <a:pPr lvl="1"/>
            <a:r>
              <a:rPr lang="en-US" dirty="0" smtClean="0"/>
              <a:t>Able to classify by childhood, adult, military</a:t>
            </a:r>
          </a:p>
          <a:p>
            <a:r>
              <a:rPr lang="en-US" dirty="0" smtClean="0"/>
              <a:t>Preliminary Work</a:t>
            </a:r>
          </a:p>
          <a:p>
            <a:pPr lvl="1"/>
            <a:r>
              <a:rPr lang="en-US" dirty="0"/>
              <a:t>D</a:t>
            </a:r>
            <a:r>
              <a:rPr lang="en-US" dirty="0" smtClean="0"/>
              <a:t>ictionary based extraction  </a:t>
            </a:r>
          </a:p>
          <a:p>
            <a:pPr lvl="2"/>
            <a:r>
              <a:rPr lang="en-US" sz="2600" dirty="0" smtClean="0"/>
              <a:t>Initial terminology from experts in the field and prior art</a:t>
            </a:r>
            <a:endParaRPr lang="en-US" sz="2600" dirty="0"/>
          </a:p>
          <a:p>
            <a:pPr lvl="2"/>
            <a:r>
              <a:rPr lang="en-US" sz="2600" dirty="0"/>
              <a:t>V</a:t>
            </a:r>
            <a:r>
              <a:rPr lang="en-US" sz="2600" dirty="0" smtClean="0"/>
              <a:t>ocabulary discovery around seed terminology usage in large corpus</a:t>
            </a:r>
          </a:p>
          <a:p>
            <a:pPr lvl="2"/>
            <a:r>
              <a:rPr lang="en-US" sz="2600" dirty="0" smtClean="0"/>
              <a:t>Templates identified and filtered out </a:t>
            </a:r>
          </a:p>
          <a:p>
            <a:pPr marL="457200" lvl="1" indent="0">
              <a:buNone/>
            </a:pPr>
            <a:endParaRPr lang="en-US" dirty="0" smtClean="0"/>
          </a:p>
          <a:p>
            <a:pPr marL="457200" lvl="1" indent="0">
              <a:buNone/>
            </a:pPr>
            <a:endParaRPr lang="en-US" dirty="0" smtClean="0"/>
          </a:p>
          <a:p>
            <a:pPr marL="0" indent="0">
              <a:buNone/>
            </a:pPr>
            <a:endParaRPr lang="en-US" dirty="0" smtClean="0"/>
          </a:p>
          <a:p>
            <a:endParaRPr lang="en-US" dirty="0" smtClean="0"/>
          </a:p>
          <a:p>
            <a:endParaRPr lang="en-US" dirty="0"/>
          </a:p>
        </p:txBody>
      </p:sp>
      <p:sp>
        <p:nvSpPr>
          <p:cNvPr id="4" name="Rectangle 3"/>
          <p:cNvSpPr/>
          <p:nvPr/>
        </p:nvSpPr>
        <p:spPr>
          <a:xfrm>
            <a:off x="9173980" y="365125"/>
            <a:ext cx="2443397" cy="1673537"/>
          </a:xfrm>
          <a:prstGeom prst="rect">
            <a:avLst/>
          </a:prstGeom>
          <a:solidFill>
            <a:srgbClr val="8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0466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8830456" cy="1325563"/>
          </a:xfrm>
        </p:spPr>
        <p:txBody>
          <a:bodyPr>
            <a:normAutofit/>
          </a:bodyPr>
          <a:lstStyle/>
          <a:p>
            <a:r>
              <a:rPr lang="en-US" sz="3600" dirty="0" smtClean="0"/>
              <a:t>Identifying Patients Who Experienced </a:t>
            </a:r>
            <a:br>
              <a:rPr lang="en-US" sz="3600" dirty="0" smtClean="0"/>
            </a:br>
            <a:r>
              <a:rPr lang="en-US" sz="3600" dirty="0" smtClean="0"/>
              <a:t>Sexual Trauma From Clinical Texts (2)</a:t>
            </a:r>
            <a:endParaRPr lang="en-US" sz="3600" dirty="0"/>
          </a:p>
        </p:txBody>
      </p:sp>
      <p:sp>
        <p:nvSpPr>
          <p:cNvPr id="3" name="Content Placeholder 2"/>
          <p:cNvSpPr>
            <a:spLocks noGrp="1"/>
          </p:cNvSpPr>
          <p:nvPr>
            <p:ph idx="1"/>
          </p:nvPr>
        </p:nvSpPr>
        <p:spPr>
          <a:xfrm>
            <a:off x="838200" y="1825624"/>
            <a:ext cx="10515600" cy="4889969"/>
          </a:xfrm>
        </p:spPr>
        <p:txBody>
          <a:bodyPr>
            <a:normAutofit/>
          </a:bodyPr>
          <a:lstStyle/>
          <a:p>
            <a:r>
              <a:rPr lang="en-US" dirty="0" smtClean="0"/>
              <a:t>Efficacy: </a:t>
            </a:r>
          </a:p>
          <a:p>
            <a:pPr lvl="1"/>
            <a:r>
              <a:rPr lang="en-US" dirty="0" smtClean="0"/>
              <a:t>Cohort: 10,000 Female, 10,000 Male patients chosen at random from OEF/OIF cohort who first received care at VA between 2010-2014. </a:t>
            </a:r>
          </a:p>
          <a:p>
            <a:pPr lvl="1"/>
            <a:r>
              <a:rPr lang="en-US" dirty="0"/>
              <a:t>1609 Patients (8.0%) included w/ MST </a:t>
            </a:r>
            <a:r>
              <a:rPr lang="en-US" dirty="0" smtClean="0"/>
              <a:t>Flag</a:t>
            </a:r>
          </a:p>
          <a:p>
            <a:pPr lvl="1"/>
            <a:r>
              <a:rPr lang="en-US" dirty="0" smtClean="0"/>
              <a:t>362K clinical notes</a:t>
            </a:r>
          </a:p>
          <a:p>
            <a:pPr lvl="1"/>
            <a:r>
              <a:rPr lang="en-US" dirty="0" smtClean="0"/>
              <a:t>Extracted, hand reviewed and classified 7,384 sexual trauma mentions</a:t>
            </a:r>
          </a:p>
          <a:p>
            <a:pPr lvl="1"/>
            <a:endParaRPr lang="en-US" dirty="0" smtClean="0"/>
          </a:p>
          <a:p>
            <a:pPr marL="457200" lvl="1" indent="0">
              <a:buNone/>
            </a:pPr>
            <a:endParaRPr lang="en-US" dirty="0" smtClean="0"/>
          </a:p>
          <a:p>
            <a:pPr marL="0" indent="0">
              <a:buNone/>
            </a:pPr>
            <a:endParaRPr lang="en-US" dirty="0" smtClean="0"/>
          </a:p>
          <a:p>
            <a:endParaRPr lang="en-US" dirty="0" smtClean="0"/>
          </a:p>
          <a:p>
            <a:endParaRPr lang="en-US" dirty="0"/>
          </a:p>
        </p:txBody>
      </p:sp>
      <p:sp>
        <p:nvSpPr>
          <p:cNvPr id="4" name="Rectangle 3"/>
          <p:cNvSpPr/>
          <p:nvPr/>
        </p:nvSpPr>
        <p:spPr>
          <a:xfrm>
            <a:off x="9173980" y="365125"/>
            <a:ext cx="2443397" cy="1673537"/>
          </a:xfrm>
          <a:prstGeom prst="rect">
            <a:avLst/>
          </a:prstGeom>
          <a:solidFill>
            <a:srgbClr val="8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802434294"/>
              </p:ext>
            </p:extLst>
          </p:nvPr>
        </p:nvGraphicFramePr>
        <p:xfrm>
          <a:off x="1534869" y="4417906"/>
          <a:ext cx="3718560" cy="1112520"/>
        </p:xfrm>
        <a:graphic>
          <a:graphicData uri="http://schemas.openxmlformats.org/drawingml/2006/table">
            <a:tbl>
              <a:tblPr firstRow="1" bandRow="1">
                <a:tableStyleId>{9D7B26C5-4107-4FEC-AEDC-1716B250A1EF}</a:tableStyleId>
              </a:tblPr>
              <a:tblGrid>
                <a:gridCol w="2763520">
                  <a:extLst>
                    <a:ext uri="{9D8B030D-6E8A-4147-A177-3AD203B41FA5}">
                      <a16:colId xmlns:a16="http://schemas.microsoft.com/office/drawing/2014/main" val="2138088013"/>
                    </a:ext>
                  </a:extLst>
                </a:gridCol>
                <a:gridCol w="955040">
                  <a:extLst>
                    <a:ext uri="{9D8B030D-6E8A-4147-A177-3AD203B41FA5}">
                      <a16:colId xmlns:a16="http://schemas.microsoft.com/office/drawing/2014/main" val="1495801191"/>
                    </a:ext>
                  </a:extLst>
                </a:gridCol>
              </a:tblGrid>
              <a:tr h="370840">
                <a:tc>
                  <a:txBody>
                    <a:bodyPr/>
                    <a:lstStyle/>
                    <a:p>
                      <a:r>
                        <a:rPr lang="en-US" dirty="0" smtClean="0"/>
                        <a:t>Identifying</a:t>
                      </a:r>
                      <a:r>
                        <a:rPr lang="en-US" baseline="0" dirty="0" smtClean="0"/>
                        <a:t> Sexual Trauma</a:t>
                      </a:r>
                      <a:endParaRPr lang="en-US" dirty="0"/>
                    </a:p>
                  </a:txBody>
                  <a:tcPr/>
                </a:tc>
                <a:tc>
                  <a:txBody>
                    <a:bodyPr/>
                    <a:lstStyle/>
                    <a:p>
                      <a:r>
                        <a:rPr lang="en-US" dirty="0" smtClean="0"/>
                        <a:t>PPV</a:t>
                      </a:r>
                      <a:endParaRPr lang="en-US" dirty="0"/>
                    </a:p>
                  </a:txBody>
                  <a:tcPr/>
                </a:tc>
                <a:extLst>
                  <a:ext uri="{0D108BD9-81ED-4DB2-BD59-A6C34878D82A}">
                    <a16:rowId xmlns:a16="http://schemas.microsoft.com/office/drawing/2014/main" val="4076433230"/>
                  </a:ext>
                </a:extLst>
              </a:tr>
              <a:tr h="370840">
                <a:tc>
                  <a:txBody>
                    <a:bodyPr/>
                    <a:lstStyle/>
                    <a:p>
                      <a:r>
                        <a:rPr lang="en-US" dirty="0" smtClean="0"/>
                        <a:t>Patients</a:t>
                      </a:r>
                      <a:endParaRPr lang="en-US" dirty="0"/>
                    </a:p>
                  </a:txBody>
                  <a:tcPr/>
                </a:tc>
                <a:tc>
                  <a:txBody>
                    <a:bodyPr/>
                    <a:lstStyle/>
                    <a:p>
                      <a:r>
                        <a:rPr lang="en-US" dirty="0" smtClean="0"/>
                        <a:t>.71</a:t>
                      </a:r>
                      <a:endParaRPr lang="en-US" dirty="0"/>
                    </a:p>
                  </a:txBody>
                  <a:tcPr/>
                </a:tc>
                <a:extLst>
                  <a:ext uri="{0D108BD9-81ED-4DB2-BD59-A6C34878D82A}">
                    <a16:rowId xmlns:a16="http://schemas.microsoft.com/office/drawing/2014/main" val="887010211"/>
                  </a:ext>
                </a:extLst>
              </a:tr>
              <a:tr h="370840">
                <a:tc>
                  <a:txBody>
                    <a:bodyPr/>
                    <a:lstStyle/>
                    <a:p>
                      <a:r>
                        <a:rPr lang="en-US" dirty="0" smtClean="0"/>
                        <a:t>Mentions</a:t>
                      </a:r>
                      <a:endParaRPr lang="en-US" dirty="0"/>
                    </a:p>
                  </a:txBody>
                  <a:tcPr/>
                </a:tc>
                <a:tc>
                  <a:txBody>
                    <a:bodyPr/>
                    <a:lstStyle/>
                    <a:p>
                      <a:r>
                        <a:rPr lang="en-US" dirty="0" smtClean="0"/>
                        <a:t>.90</a:t>
                      </a:r>
                      <a:endParaRPr lang="en-US" dirty="0"/>
                    </a:p>
                  </a:txBody>
                  <a:tcPr/>
                </a:tc>
                <a:extLst>
                  <a:ext uri="{0D108BD9-81ED-4DB2-BD59-A6C34878D82A}">
                    <a16:rowId xmlns:a16="http://schemas.microsoft.com/office/drawing/2014/main" val="2520204852"/>
                  </a:ext>
                </a:extLst>
              </a:tr>
            </a:tbl>
          </a:graphicData>
        </a:graphic>
      </p:graphicFrame>
    </p:spTree>
    <p:extLst>
      <p:ext uri="{BB962C8B-B14F-4D97-AF65-F5344CB8AC3E}">
        <p14:creationId xmlns:p14="http://schemas.microsoft.com/office/powerpoint/2010/main" val="16561177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Colonoscopy Quality: </a:t>
            </a:r>
            <a:br>
              <a:rPr lang="en-US" dirty="0" smtClean="0"/>
            </a:br>
            <a:r>
              <a:rPr lang="en-US" dirty="0" smtClean="0"/>
              <a:t>Identifying Bowel Prep Quality from Clinical Texts</a:t>
            </a:r>
            <a:endParaRPr lang="en-US" dirty="0"/>
          </a:p>
        </p:txBody>
      </p:sp>
      <p:sp>
        <p:nvSpPr>
          <p:cNvPr id="3" name="Content Placeholder 2"/>
          <p:cNvSpPr>
            <a:spLocks noGrp="1"/>
          </p:cNvSpPr>
          <p:nvPr>
            <p:ph idx="1"/>
          </p:nvPr>
        </p:nvSpPr>
        <p:spPr/>
        <p:txBody>
          <a:bodyPr>
            <a:normAutofit/>
          </a:bodyPr>
          <a:lstStyle/>
          <a:p>
            <a:r>
              <a:rPr lang="en-US" dirty="0" smtClean="0"/>
              <a:t>Why </a:t>
            </a:r>
          </a:p>
          <a:p>
            <a:pPr lvl="1"/>
            <a:r>
              <a:rPr lang="en-US" dirty="0" smtClean="0"/>
              <a:t>VA provider adenoma discovery rates to be benchmarked</a:t>
            </a:r>
          </a:p>
          <a:p>
            <a:pPr lvl="1"/>
            <a:r>
              <a:rPr lang="en-US" dirty="0" smtClean="0"/>
              <a:t>Bowel Prep quality is needed variable</a:t>
            </a:r>
          </a:p>
          <a:p>
            <a:pPr lvl="1"/>
            <a:r>
              <a:rPr lang="en-US" dirty="0" smtClean="0"/>
              <a:t>Only contained in notes</a:t>
            </a:r>
          </a:p>
          <a:p>
            <a:r>
              <a:rPr lang="en-US" dirty="0" smtClean="0"/>
              <a:t>Preliminary Work</a:t>
            </a:r>
          </a:p>
          <a:p>
            <a:pPr lvl="1"/>
            <a:r>
              <a:rPr lang="en-US" dirty="0" smtClean="0"/>
              <a:t>Collaboration with other development groups</a:t>
            </a:r>
          </a:p>
          <a:p>
            <a:pPr lvl="1"/>
            <a:r>
              <a:rPr lang="en-US" dirty="0" smtClean="0"/>
              <a:t>Dictionary + rule extraction tool created</a:t>
            </a:r>
          </a:p>
          <a:p>
            <a:pPr lvl="1"/>
            <a:r>
              <a:rPr lang="en-US" dirty="0" smtClean="0"/>
              <a:t>1000 document hand annotated for training purposes</a:t>
            </a:r>
          </a:p>
          <a:p>
            <a:pPr lvl="1"/>
            <a:r>
              <a:rPr lang="en-US" dirty="0" smtClean="0"/>
              <a:t>480 documents hand annotated for testing</a:t>
            </a:r>
          </a:p>
          <a:p>
            <a:pPr lvl="1"/>
            <a:r>
              <a:rPr lang="en-US" dirty="0" smtClean="0"/>
              <a:t>Efficacy tested f=.82  (training f=.90)</a:t>
            </a:r>
          </a:p>
          <a:p>
            <a:pPr marL="0" indent="0">
              <a:buNone/>
            </a:pPr>
            <a:endParaRPr lang="en-US" dirty="0"/>
          </a:p>
        </p:txBody>
      </p:sp>
      <p:pic>
        <p:nvPicPr>
          <p:cNvPr id="4" name="Picture 3"/>
          <p:cNvPicPr>
            <a:picLocks noChangeAspect="1"/>
          </p:cNvPicPr>
          <p:nvPr/>
        </p:nvPicPr>
        <p:blipFill>
          <a:blip r:embed="rId2"/>
          <a:stretch>
            <a:fillRect/>
          </a:stretch>
        </p:blipFill>
        <p:spPr>
          <a:xfrm rot="5400000">
            <a:off x="9493381" y="2135188"/>
            <a:ext cx="2828925" cy="2209800"/>
          </a:xfrm>
          <a:prstGeom prst="rect">
            <a:avLst/>
          </a:prstGeom>
        </p:spPr>
      </p:pic>
    </p:spTree>
    <p:extLst>
      <p:ext uri="{BB962C8B-B14F-4D97-AF65-F5344CB8AC3E}">
        <p14:creationId xmlns:p14="http://schemas.microsoft.com/office/powerpoint/2010/main" val="3919682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a:blip r:embed="rId2"/>
          <a:stretch>
            <a:fillRect/>
          </a:stretch>
        </p:blipFill>
        <p:spPr>
          <a:xfrm>
            <a:off x="6610661" y="1439056"/>
            <a:ext cx="5276199" cy="4737907"/>
          </a:xfrm>
          <a:prstGeom prst="rect">
            <a:avLst/>
          </a:prstGeom>
        </p:spPr>
      </p:pic>
      <p:sp>
        <p:nvSpPr>
          <p:cNvPr id="2" name="Title 1"/>
          <p:cNvSpPr>
            <a:spLocks noGrp="1"/>
          </p:cNvSpPr>
          <p:nvPr>
            <p:ph type="title"/>
          </p:nvPr>
        </p:nvSpPr>
        <p:spPr/>
        <p:txBody>
          <a:bodyPr/>
          <a:lstStyle/>
          <a:p>
            <a:r>
              <a:rPr lang="en-US" dirty="0" smtClean="0"/>
              <a:t>Conclusions</a:t>
            </a:r>
            <a:endParaRPr lang="en-US" dirty="0"/>
          </a:p>
        </p:txBody>
      </p:sp>
      <p:sp>
        <p:nvSpPr>
          <p:cNvPr id="9" name="Rectangle 8"/>
          <p:cNvSpPr/>
          <p:nvPr/>
        </p:nvSpPr>
        <p:spPr>
          <a:xfrm>
            <a:off x="6610661" y="1825625"/>
            <a:ext cx="2218546" cy="42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613161" y="2352775"/>
            <a:ext cx="2950564" cy="42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600671" y="2894915"/>
            <a:ext cx="3187906" cy="42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p:txBody>
          <a:bodyPr/>
          <a:lstStyle/>
          <a:p>
            <a:r>
              <a:rPr lang="en-US" dirty="0" smtClean="0"/>
              <a:t>Call upon NLP when no or little structured data exists</a:t>
            </a:r>
          </a:p>
          <a:p>
            <a:r>
              <a:rPr lang="en-US" dirty="0" smtClean="0"/>
              <a:t>Call upon Machine Learning when there are too many FPs</a:t>
            </a:r>
          </a:p>
          <a:p>
            <a:r>
              <a:rPr lang="en-US" dirty="0" smtClean="0"/>
              <a:t>Word usage around seed terms in cohort adds useful terms  </a:t>
            </a:r>
          </a:p>
          <a:p>
            <a:r>
              <a:rPr lang="en-US" dirty="0" smtClean="0"/>
              <a:t>Account for Templates</a:t>
            </a:r>
          </a:p>
          <a:p>
            <a:r>
              <a:rPr lang="en-US" dirty="0"/>
              <a:t>N</a:t>
            </a:r>
            <a:r>
              <a:rPr lang="en-US" dirty="0" smtClean="0"/>
              <a:t>egative evidence is useful</a:t>
            </a:r>
          </a:p>
          <a:p>
            <a:r>
              <a:rPr lang="en-US" dirty="0" smtClean="0"/>
              <a:t>High Impact NLP is being done</a:t>
            </a:r>
          </a:p>
          <a:p>
            <a:pPr marL="0" indent="0">
              <a:buNone/>
            </a:pPr>
            <a:endParaRPr lang="en-US" dirty="0"/>
          </a:p>
        </p:txBody>
      </p:sp>
    </p:spTree>
    <p:extLst>
      <p:ext uri="{BB962C8B-B14F-4D97-AF65-F5344CB8AC3E}">
        <p14:creationId xmlns:p14="http://schemas.microsoft.com/office/powerpoint/2010/main" val="400821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143000"/>
          </a:xfrm>
        </p:spPr>
        <p:txBody>
          <a:bodyPr/>
          <a:lstStyle/>
          <a:p>
            <a:pPr algn="r"/>
            <a:r>
              <a:rPr lang="en-US" dirty="0" smtClean="0"/>
              <a:t>Introduction</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6881" y="3834310"/>
            <a:ext cx="4547661"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6800" y="3505200"/>
            <a:ext cx="4965296" cy="2490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09801" y="1524001"/>
            <a:ext cx="3473325" cy="2431435"/>
          </a:xfrm>
          <a:prstGeom prst="rect">
            <a:avLst/>
          </a:prstGeom>
          <a:noFill/>
          <a:ln>
            <a:solidFill>
              <a:schemeClr val="tx1"/>
            </a:solidFill>
          </a:ln>
        </p:spPr>
        <p:txBody>
          <a:bodyPr wrap="square" rtlCol="0">
            <a:spAutoFit/>
          </a:bodyPr>
          <a:lstStyle/>
          <a:p>
            <a:pPr algn="ctr"/>
            <a:r>
              <a:rPr lang="en-US" sz="2400" dirty="0"/>
              <a:t>Substantial amounts of Clinically significant information  </a:t>
            </a:r>
            <a:r>
              <a:rPr lang="en-US" sz="3200" dirty="0"/>
              <a:t>ONLY </a:t>
            </a:r>
            <a:r>
              <a:rPr lang="en-US" sz="2400" dirty="0"/>
              <a:t>contained in the unstructured medical </a:t>
            </a:r>
            <a:r>
              <a:rPr lang="en-US" sz="2400" dirty="0" smtClean="0"/>
              <a:t>notes or under reported</a:t>
            </a:r>
            <a:endParaRPr lang="en-US" sz="2400" dirty="0"/>
          </a:p>
        </p:txBody>
      </p:sp>
      <p:sp>
        <p:nvSpPr>
          <p:cNvPr id="6" name="TextBox 5"/>
          <p:cNvSpPr txBox="1"/>
          <p:nvPr/>
        </p:nvSpPr>
        <p:spPr>
          <a:xfrm>
            <a:off x="6740323" y="2828836"/>
            <a:ext cx="3352800" cy="1200329"/>
          </a:xfrm>
          <a:prstGeom prst="rect">
            <a:avLst/>
          </a:prstGeom>
          <a:noFill/>
          <a:ln>
            <a:solidFill>
              <a:schemeClr val="tx1"/>
            </a:solidFill>
          </a:ln>
        </p:spPr>
        <p:txBody>
          <a:bodyPr wrap="square" rtlCol="0">
            <a:spAutoFit/>
          </a:bodyPr>
          <a:lstStyle/>
          <a:p>
            <a:r>
              <a:rPr lang="en-US" sz="2400" dirty="0"/>
              <a:t>Goal: Transform relevant instances found in notes into discrete data</a:t>
            </a:r>
          </a:p>
        </p:txBody>
      </p:sp>
      <p:sp>
        <p:nvSpPr>
          <p:cNvPr id="8" name="Right Arrow 7"/>
          <p:cNvSpPr/>
          <p:nvPr/>
        </p:nvSpPr>
        <p:spPr>
          <a:xfrm>
            <a:off x="5715000" y="4393406"/>
            <a:ext cx="1143000" cy="1092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0811" r="20906"/>
          <a:stretch/>
        </p:blipFill>
        <p:spPr bwMode="auto">
          <a:xfrm>
            <a:off x="6858001" y="4191000"/>
            <a:ext cx="3183039" cy="1930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334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 Contact</a:t>
            </a:r>
            <a:endParaRPr lang="en-US" dirty="0"/>
          </a:p>
        </p:txBody>
      </p:sp>
      <p:sp>
        <p:nvSpPr>
          <p:cNvPr id="3" name="Content Placeholder 2"/>
          <p:cNvSpPr>
            <a:spLocks noGrp="1"/>
          </p:cNvSpPr>
          <p:nvPr>
            <p:ph idx="1"/>
          </p:nvPr>
        </p:nvSpPr>
        <p:spPr/>
        <p:txBody>
          <a:bodyPr>
            <a:normAutofit/>
          </a:bodyPr>
          <a:lstStyle/>
          <a:p>
            <a:r>
              <a:rPr lang="en-US" dirty="0" smtClean="0"/>
              <a:t>Symptom Extraction PI:                               Matthew </a:t>
            </a:r>
            <a:r>
              <a:rPr lang="en-US" dirty="0" err="1" smtClean="0"/>
              <a:t>Samore</a:t>
            </a:r>
            <a:endParaRPr lang="en-US" dirty="0" smtClean="0"/>
          </a:p>
          <a:p>
            <a:r>
              <a:rPr lang="en-US" dirty="0" smtClean="0"/>
              <a:t>Homelessness, CAUTI, Sexual Trauma PI: Adi Gundlapalli</a:t>
            </a:r>
          </a:p>
          <a:p>
            <a:r>
              <a:rPr lang="en-US" dirty="0" smtClean="0"/>
              <a:t>Colonoscopy Quality QUERI PI:                  Tonya Kaltenbach</a:t>
            </a:r>
          </a:p>
          <a:p>
            <a:r>
              <a:rPr lang="en-US" b="1" dirty="0" smtClean="0"/>
              <a:t>Contact</a:t>
            </a:r>
            <a:r>
              <a:rPr lang="en-US" dirty="0" smtClean="0"/>
              <a:t>:  </a:t>
            </a:r>
            <a:r>
              <a:rPr lang="en-US" dirty="0" smtClean="0">
                <a:solidFill>
                  <a:srgbClr val="0070C0"/>
                </a:solidFill>
              </a:rPr>
              <a:t>guy.Divita@hsc.utah.edu</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2777841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Disclosures/Funding Sources/Disclaimer</a:t>
            </a:r>
            <a:endParaRPr lang="en-US" dirty="0"/>
          </a:p>
        </p:txBody>
      </p:sp>
      <p:sp>
        <p:nvSpPr>
          <p:cNvPr id="3" name="Content Placeholder 2"/>
          <p:cNvSpPr>
            <a:spLocks noGrp="1"/>
          </p:cNvSpPr>
          <p:nvPr>
            <p:ph idx="1"/>
          </p:nvPr>
        </p:nvSpPr>
        <p:spPr>
          <a:xfrm>
            <a:off x="838200" y="1825625"/>
            <a:ext cx="10515600" cy="2553335"/>
          </a:xfrm>
        </p:spPr>
        <p:txBody>
          <a:bodyPr>
            <a:normAutofit/>
          </a:bodyPr>
          <a:lstStyle/>
          <a:p>
            <a:r>
              <a:rPr lang="en-US" altLang="en-US" dirty="0"/>
              <a:t>No Relevant Financial Relationships with Commercial </a:t>
            </a:r>
            <a:r>
              <a:rPr lang="en-US" altLang="en-US" dirty="0" smtClean="0"/>
              <a:t>Interests</a:t>
            </a:r>
          </a:p>
          <a:p>
            <a:r>
              <a:rPr lang="en-US" dirty="0" smtClean="0"/>
              <a:t>Funding </a:t>
            </a:r>
            <a:r>
              <a:rPr lang="en-US" dirty="0"/>
              <a:t>for </a:t>
            </a:r>
            <a:r>
              <a:rPr lang="en-US" dirty="0" smtClean="0"/>
              <a:t>these projects were </a:t>
            </a:r>
            <a:r>
              <a:rPr lang="en-US" dirty="0"/>
              <a:t>provided by US Department of Veterans Affairs, Veterans Health Administration, Office of Research and Development, Health Services Research and Development </a:t>
            </a:r>
            <a:r>
              <a:rPr lang="en-US" dirty="0" smtClean="0"/>
              <a:t>Projects </a:t>
            </a:r>
            <a:r>
              <a:rPr lang="en-US" dirty="0"/>
              <a:t># </a:t>
            </a:r>
            <a:r>
              <a:rPr lang="en-US" dirty="0" smtClean="0"/>
              <a:t>HIR 10-001, HIR </a:t>
            </a:r>
            <a:r>
              <a:rPr lang="en-US" dirty="0"/>
              <a:t>10-002 </a:t>
            </a:r>
            <a:r>
              <a:rPr lang="en-US" dirty="0" smtClean="0"/>
              <a:t>,</a:t>
            </a:r>
            <a:r>
              <a:rPr lang="en-US" dirty="0"/>
              <a:t> IIR </a:t>
            </a:r>
            <a:r>
              <a:rPr lang="en-US" dirty="0" smtClean="0"/>
              <a:t>12-084-3, HX001145-02, </a:t>
            </a:r>
            <a:r>
              <a:rPr lang="en-US" dirty="0"/>
              <a:t>QUERI 15-283 </a:t>
            </a:r>
            <a:endParaRPr lang="en-US" dirty="0" smtClean="0"/>
          </a:p>
          <a:p>
            <a:pPr marL="0" indent="0">
              <a:buNone/>
            </a:pPr>
            <a:endParaRPr lang="en-US" dirty="0" smtClean="0"/>
          </a:p>
          <a:p>
            <a:pPr marL="0" indent="0">
              <a:buNone/>
            </a:pPr>
            <a:endParaRPr lang="en-US" dirty="0"/>
          </a:p>
        </p:txBody>
      </p:sp>
      <p:sp>
        <p:nvSpPr>
          <p:cNvPr id="4" name="TextBox 3"/>
          <p:cNvSpPr txBox="1"/>
          <p:nvPr/>
        </p:nvSpPr>
        <p:spPr>
          <a:xfrm>
            <a:off x="838200" y="4513897"/>
            <a:ext cx="10124440" cy="1569660"/>
          </a:xfrm>
          <a:prstGeom prst="rect">
            <a:avLst/>
          </a:prstGeom>
          <a:solidFill>
            <a:schemeClr val="bg1"/>
          </a:solidFill>
          <a:ln>
            <a:solidFill>
              <a:schemeClr val="tx1"/>
            </a:solidFill>
          </a:ln>
        </p:spPr>
        <p:txBody>
          <a:bodyPr wrap="square" rtlCol="0">
            <a:spAutoFit/>
          </a:bodyPr>
          <a:lstStyle/>
          <a:p>
            <a:pPr algn="ctr"/>
            <a:r>
              <a:rPr lang="en-US" sz="2400" dirty="0"/>
              <a:t>The views and opinions of authors expressed herein do not necessarily state or reflect those of the United States Government, and shall not be used for advertising or product endorsement purposes.</a:t>
            </a:r>
          </a:p>
          <a:p>
            <a:endParaRPr lang="en-US" sz="2400" dirty="0"/>
          </a:p>
        </p:txBody>
      </p:sp>
    </p:spTree>
    <p:extLst>
      <p:ext uri="{BB962C8B-B14F-4D97-AF65-F5344CB8AC3E}">
        <p14:creationId xmlns:p14="http://schemas.microsoft.com/office/powerpoint/2010/main" val="34511449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83772" y="1233488"/>
            <a:ext cx="10356396" cy="4810125"/>
          </a:xfrm>
          <a:prstGeom prst="rect">
            <a:avLst/>
          </a:prstGeom>
        </p:spPr>
      </p:pic>
      <p:sp>
        <p:nvSpPr>
          <p:cNvPr id="2" name="Title 1"/>
          <p:cNvSpPr>
            <a:spLocks noGrp="1"/>
          </p:cNvSpPr>
          <p:nvPr>
            <p:ph type="title"/>
          </p:nvPr>
        </p:nvSpPr>
        <p:spPr>
          <a:xfrm>
            <a:off x="838200" y="365125"/>
            <a:ext cx="10301968" cy="868363"/>
          </a:xfrm>
          <a:ln/>
        </p:spPr>
        <p:style>
          <a:lnRef idx="2">
            <a:schemeClr val="dk1"/>
          </a:lnRef>
          <a:fillRef idx="1">
            <a:schemeClr val="lt1"/>
          </a:fillRef>
          <a:effectRef idx="0">
            <a:schemeClr val="dk1"/>
          </a:effectRef>
          <a:fontRef idx="minor">
            <a:schemeClr val="dk1"/>
          </a:fontRef>
        </p:style>
        <p:txBody>
          <a:bodyPr>
            <a:normAutofit fontScale="90000"/>
          </a:bodyPr>
          <a:lstStyle/>
          <a:p>
            <a:pPr algn="r"/>
            <a:r>
              <a:rPr lang="en-US" dirty="0" smtClean="0"/>
              <a:t>Shameless Plug for V3NLP Framework</a:t>
            </a:r>
            <a:r>
              <a:rPr lang="en-US" dirty="0"/>
              <a:t>: </a:t>
            </a:r>
            <a:r>
              <a:rPr lang="en-US" sz="2700" dirty="0">
                <a:solidFill>
                  <a:srgbClr val="0070C0"/>
                </a:solidFill>
              </a:rPr>
              <a:t>http://inlp.bmi.utah.edu/redmine/docs/v3nlp-framework/index.html</a:t>
            </a:r>
            <a:endParaRPr lang="en-US" dirty="0">
              <a:solidFill>
                <a:srgbClr val="0070C0"/>
              </a:solidFill>
            </a:endParaRPr>
          </a:p>
        </p:txBody>
      </p:sp>
      <p:grpSp>
        <p:nvGrpSpPr>
          <p:cNvPr id="3" name="Group 2"/>
          <p:cNvGrpSpPr/>
          <p:nvPr/>
        </p:nvGrpSpPr>
        <p:grpSpPr>
          <a:xfrm>
            <a:off x="4535424" y="4297789"/>
            <a:ext cx="1974424" cy="1974424"/>
            <a:chOff x="7443216" y="-1316056"/>
            <a:chExt cx="1974424" cy="1974424"/>
          </a:xfrm>
        </p:grpSpPr>
        <p:pic>
          <p:nvPicPr>
            <p:cNvPr id="2052" name="Picture 4" descr="http://c.shld.net/rpx/i/s/i/spin/-122/prod_1485509212??hei=64&amp;wid=64&amp;qlt=50"/>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895" b="91474" l="7474" r="92474">
                          <a14:foregroundMark x1="24105" y1="70368" x2="24105" y2="70368"/>
                          <a14:foregroundMark x1="24947" y1="71158" x2="24947" y2="71158"/>
                          <a14:foregroundMark x1="25789" y1="68158" x2="25789" y2="68158"/>
                          <a14:foregroundMark x1="26316" y1="66053" x2="26316" y2="66053"/>
                          <a14:foregroundMark x1="26579" y1="39368" x2="26579" y2="39368"/>
                        </a14:backgroundRemoval>
                      </a14:imgEffect>
                    </a14:imgLayer>
                  </a14:imgProps>
                </a:ext>
                <a:ext uri="{28A0092B-C50C-407E-A947-70E740481C1C}">
                  <a14:useLocalDpi xmlns:a14="http://schemas.microsoft.com/office/drawing/2010/main" val="0"/>
                </a:ext>
              </a:extLst>
            </a:blip>
            <a:srcRect/>
            <a:stretch>
              <a:fillRect/>
            </a:stretch>
          </p:blipFill>
          <p:spPr bwMode="auto">
            <a:xfrm>
              <a:off x="7626178" y="-1115568"/>
              <a:ext cx="1664208" cy="16642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ubimage.com/blog_assets/2013/do-not-reply.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200" b="96400" l="4300" r="95500"/>
                      </a14:imgEffect>
                    </a14:imgLayer>
                  </a14:imgProps>
                </a:ext>
                <a:ext uri="{28A0092B-C50C-407E-A947-70E740481C1C}">
                  <a14:useLocalDpi xmlns:a14="http://schemas.microsoft.com/office/drawing/2010/main" val="0"/>
                </a:ext>
              </a:extLst>
            </a:blip>
            <a:srcRect/>
            <a:stretch>
              <a:fillRect/>
            </a:stretch>
          </p:blipFill>
          <p:spPr bwMode="auto">
            <a:xfrm>
              <a:off x="7443216" y="-1316056"/>
              <a:ext cx="1974424" cy="19744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79548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1968" y="5105400"/>
            <a:ext cx="2100433" cy="1400288"/>
          </a:xfrm>
          <a:prstGeom prst="rect">
            <a:avLst/>
          </a:prstGeom>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743200"/>
            <a:ext cx="8382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1" y="2743200"/>
            <a:ext cx="1509949" cy="977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Hexagon 4"/>
          <p:cNvSpPr/>
          <p:nvPr/>
        </p:nvSpPr>
        <p:spPr>
          <a:xfrm>
            <a:off x="3362325" y="2743200"/>
            <a:ext cx="1981200" cy="167640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p:cNvSpPr/>
          <p:nvPr/>
        </p:nvSpPr>
        <p:spPr>
          <a:xfrm>
            <a:off x="6858000" y="2743200"/>
            <a:ext cx="1981200" cy="167640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657600" y="3733800"/>
            <a:ext cx="1447800" cy="369332"/>
          </a:xfrm>
          <a:prstGeom prst="rect">
            <a:avLst/>
          </a:prstGeom>
          <a:blipFill>
            <a:blip r:embed="rId5"/>
            <a:tile tx="0" ty="0" sx="100000" sy="100000" flip="none" algn="tl"/>
          </a:blipFill>
        </p:spPr>
        <p:txBody>
          <a:bodyPr wrap="square" rtlCol="0">
            <a:spAutoFit/>
          </a:bodyPr>
          <a:lstStyle/>
          <a:p>
            <a:pPr algn="ctr">
              <a:defRPr/>
            </a:pPr>
            <a:r>
              <a:rPr lang="en-US" dirty="0">
                <a:solidFill>
                  <a:schemeClr val="bg1"/>
                </a:solidFill>
                <a:latin typeface="Lucida Sans Unicode" panose="020B0602030504020204" pitchFamily="34" charset="0"/>
                <a:cs typeface="Lucida Sans Unicode" panose="020B0602030504020204" pitchFamily="34" charset="0"/>
              </a:rPr>
              <a:t>Annotators</a:t>
            </a:r>
          </a:p>
        </p:txBody>
      </p:sp>
      <p:grpSp>
        <p:nvGrpSpPr>
          <p:cNvPr id="53" name="Group 52"/>
          <p:cNvGrpSpPr/>
          <p:nvPr/>
        </p:nvGrpSpPr>
        <p:grpSpPr>
          <a:xfrm>
            <a:off x="5105400" y="1676400"/>
            <a:ext cx="1981200" cy="1676400"/>
            <a:chOff x="1905000" y="923925"/>
            <a:chExt cx="1981200" cy="1676400"/>
          </a:xfrm>
        </p:grpSpPr>
        <p:sp>
          <p:nvSpPr>
            <p:cNvPr id="42" name="Hexagon 41"/>
            <p:cNvSpPr/>
            <p:nvPr/>
          </p:nvSpPr>
          <p:spPr>
            <a:xfrm>
              <a:off x="1923822" y="979364"/>
              <a:ext cx="1886178" cy="1535236"/>
            </a:xfrm>
            <a:prstGeom prst="hexagon">
              <a:avLst>
                <a:gd name="adj" fmla="val 25000"/>
                <a:gd name="vf" fmla="val 115470"/>
              </a:avLst>
            </a:prstGeom>
            <a:blipFill rotWithShape="1">
              <a:blip r:embed="rId6"/>
              <a:stretch>
                <a:fillRect/>
              </a:stretch>
            </a:blip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Hexagon 6"/>
            <p:cNvSpPr/>
            <p:nvPr/>
          </p:nvSpPr>
          <p:spPr>
            <a:xfrm>
              <a:off x="1905000" y="923925"/>
              <a:ext cx="1981200" cy="167640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286000" y="1828800"/>
              <a:ext cx="1219200" cy="646331"/>
            </a:xfrm>
            <a:prstGeom prst="rect">
              <a:avLst/>
            </a:prstGeom>
            <a:blipFill>
              <a:blip r:embed="rId5"/>
              <a:tile tx="0" ty="0" sx="100000" sy="100000" flip="none" algn="tl"/>
            </a:blipFill>
          </p:spPr>
          <p:txBody>
            <a:bodyPr wrap="square" rtlCol="0">
              <a:spAutoFit/>
            </a:bodyPr>
            <a:lstStyle/>
            <a:p>
              <a:pPr algn="ctr">
                <a:defRPr/>
              </a:pPr>
              <a:r>
                <a:rPr lang="en-US" sz="1200" dirty="0">
                  <a:solidFill>
                    <a:schemeClr val="bg1"/>
                  </a:solidFill>
                  <a:latin typeface="Lucida Sans Unicode" panose="020B0602030504020204" pitchFamily="34" charset="0"/>
                  <a:cs typeface="Lucida Sans Unicode" panose="020B0602030504020204" pitchFamily="34" charset="0"/>
                </a:rPr>
                <a:t>Remote</a:t>
              </a:r>
            </a:p>
            <a:p>
              <a:pPr algn="ctr">
                <a:defRPr/>
              </a:pPr>
              <a:r>
                <a:rPr lang="en-US" sz="1200" dirty="0">
                  <a:solidFill>
                    <a:schemeClr val="bg1"/>
                  </a:solidFill>
                  <a:latin typeface="Lucida Sans Unicode" panose="020B0602030504020204" pitchFamily="34" charset="0"/>
                  <a:cs typeface="Lucida Sans Unicode" panose="020B0602030504020204" pitchFamily="34" charset="0"/>
                </a:rPr>
                <a:t>Service Annotators</a:t>
              </a:r>
            </a:p>
          </p:txBody>
        </p:sp>
      </p:grpSp>
      <p:grpSp>
        <p:nvGrpSpPr>
          <p:cNvPr id="17" name="Group 16"/>
          <p:cNvGrpSpPr/>
          <p:nvPr/>
        </p:nvGrpSpPr>
        <p:grpSpPr>
          <a:xfrm>
            <a:off x="8867776" y="3808631"/>
            <a:ext cx="1666875" cy="2608262"/>
            <a:chOff x="9596437" y="773797"/>
            <a:chExt cx="1666875" cy="2608262"/>
          </a:xfrm>
        </p:grpSpPr>
        <p:grpSp>
          <p:nvGrpSpPr>
            <p:cNvPr id="18" name="Group 38"/>
            <p:cNvGrpSpPr>
              <a:grpSpLocks/>
            </p:cNvGrpSpPr>
            <p:nvPr/>
          </p:nvGrpSpPr>
          <p:grpSpPr bwMode="auto">
            <a:xfrm>
              <a:off x="9596437" y="773797"/>
              <a:ext cx="1666875" cy="2443370"/>
              <a:chOff x="-3962400" y="5078785"/>
              <a:chExt cx="1666570" cy="2443404"/>
            </a:xfrm>
          </p:grpSpPr>
          <p:pic>
            <p:nvPicPr>
              <p:cNvPr id="20" name="Picture 18" descr="http://ehostdoc.com/figures/ehost.png"/>
              <p:cNvPicPr>
                <a:picLocks noChangeAspect="1" noChangeArrowheads="1"/>
              </p:cNvPicPr>
              <p:nvPr/>
            </p:nvPicPr>
            <p:blipFill>
              <a:blip r:embed="rId7"/>
              <a:srcRect/>
              <a:stretch>
                <a:fillRect/>
              </a:stretch>
            </p:blipFill>
            <p:spPr bwMode="auto">
              <a:xfrm>
                <a:off x="-3136701" y="5895340"/>
                <a:ext cx="812695" cy="815229"/>
              </a:xfrm>
              <a:prstGeom prst="rect">
                <a:avLst/>
              </a:prstGeom>
              <a:noFill/>
              <a:ln w="9525">
                <a:noFill/>
                <a:miter lim="800000"/>
                <a:headEnd/>
                <a:tailEnd/>
              </a:ln>
            </p:spPr>
          </p:pic>
          <p:pic>
            <p:nvPicPr>
              <p:cNvPr id="21" name="Picture 19"/>
              <p:cNvPicPr>
                <a:picLocks noChangeAspect="1" noChangeArrowheads="1"/>
              </p:cNvPicPr>
              <p:nvPr/>
            </p:nvPicPr>
            <p:blipFill>
              <a:blip r:embed="rId8"/>
              <a:srcRect/>
              <a:stretch>
                <a:fillRect/>
              </a:stretch>
            </p:blipFill>
            <p:spPr bwMode="auto">
              <a:xfrm>
                <a:off x="-3962400" y="5897247"/>
                <a:ext cx="825699" cy="813322"/>
              </a:xfrm>
              <a:prstGeom prst="rect">
                <a:avLst/>
              </a:prstGeom>
              <a:noFill/>
              <a:ln w="9525">
                <a:noFill/>
                <a:miter lim="800000"/>
                <a:headEnd/>
                <a:tailEnd/>
              </a:ln>
            </p:spPr>
          </p:pic>
          <p:pic>
            <p:nvPicPr>
              <p:cNvPr id="22" name="Picture 20"/>
              <p:cNvPicPr>
                <a:picLocks noChangeAspect="1" noChangeArrowheads="1"/>
              </p:cNvPicPr>
              <p:nvPr/>
            </p:nvPicPr>
            <p:blipFill>
              <a:blip r:embed="rId9"/>
              <a:srcRect r="73029"/>
              <a:stretch>
                <a:fillRect/>
              </a:stretch>
            </p:blipFill>
            <p:spPr bwMode="auto">
              <a:xfrm>
                <a:off x="-3962400" y="5078785"/>
                <a:ext cx="825699" cy="815229"/>
              </a:xfrm>
              <a:prstGeom prst="rect">
                <a:avLst/>
              </a:prstGeom>
              <a:noFill/>
              <a:ln w="9525">
                <a:noFill/>
                <a:miter lim="800000"/>
                <a:headEnd/>
                <a:tailEnd/>
              </a:ln>
            </p:spPr>
          </p:pic>
          <p:pic>
            <p:nvPicPr>
              <p:cNvPr id="23" name="Picture 22"/>
              <p:cNvPicPr>
                <a:picLocks noChangeAspect="1" noChangeArrowheads="1"/>
              </p:cNvPicPr>
              <p:nvPr/>
            </p:nvPicPr>
            <p:blipFill>
              <a:blip r:embed="rId10"/>
              <a:srcRect l="52138"/>
              <a:stretch>
                <a:fillRect/>
              </a:stretch>
            </p:blipFill>
            <p:spPr bwMode="auto">
              <a:xfrm>
                <a:off x="-3136701" y="6710568"/>
                <a:ext cx="812695" cy="811621"/>
              </a:xfrm>
              <a:prstGeom prst="rect">
                <a:avLst/>
              </a:prstGeom>
              <a:noFill/>
              <a:ln w="9525">
                <a:noFill/>
                <a:miter lim="800000"/>
                <a:headEnd/>
                <a:tailEnd/>
              </a:ln>
            </p:spPr>
          </p:pic>
          <p:pic>
            <p:nvPicPr>
              <p:cNvPr id="24" name="Picture 23"/>
              <p:cNvPicPr>
                <a:picLocks noChangeAspect="1" noChangeArrowheads="1"/>
              </p:cNvPicPr>
              <p:nvPr/>
            </p:nvPicPr>
            <p:blipFill>
              <a:blip r:embed="rId11"/>
              <a:srcRect/>
              <a:stretch>
                <a:fillRect/>
              </a:stretch>
            </p:blipFill>
            <p:spPr bwMode="auto">
              <a:xfrm>
                <a:off x="-3943781" y="6710569"/>
                <a:ext cx="807080" cy="811620"/>
              </a:xfrm>
              <a:prstGeom prst="rect">
                <a:avLst/>
              </a:prstGeom>
              <a:noFill/>
              <a:ln w="9525">
                <a:noFill/>
                <a:miter lim="800000"/>
                <a:headEnd/>
                <a:tailEnd/>
              </a:ln>
            </p:spPr>
          </p:pic>
          <p:grpSp>
            <p:nvGrpSpPr>
              <p:cNvPr id="25" name="Group 37"/>
              <p:cNvGrpSpPr>
                <a:grpSpLocks/>
              </p:cNvGrpSpPr>
              <p:nvPr/>
            </p:nvGrpSpPr>
            <p:grpSpPr bwMode="auto">
              <a:xfrm>
                <a:off x="-3136701" y="5081152"/>
                <a:ext cx="840871" cy="812862"/>
                <a:chOff x="-5518250" y="4530119"/>
                <a:chExt cx="840871" cy="812862"/>
              </a:xfrm>
            </p:grpSpPr>
            <p:pic>
              <p:nvPicPr>
                <p:cNvPr id="26" name="Picture 21"/>
                <p:cNvPicPr>
                  <a:picLocks noChangeAspect="1" noChangeArrowheads="1"/>
                </p:cNvPicPr>
                <p:nvPr/>
              </p:nvPicPr>
              <p:blipFill>
                <a:blip r:embed="rId12"/>
                <a:srcRect/>
                <a:stretch>
                  <a:fillRect/>
                </a:stretch>
              </p:blipFill>
              <p:spPr bwMode="auto">
                <a:xfrm>
                  <a:off x="-5518250" y="4530119"/>
                  <a:ext cx="825699" cy="812862"/>
                </a:xfrm>
                <a:prstGeom prst="rect">
                  <a:avLst/>
                </a:prstGeom>
                <a:noFill/>
                <a:ln w="9525">
                  <a:noFill/>
                  <a:miter lim="800000"/>
                  <a:headEnd/>
                  <a:tailEnd/>
                </a:ln>
              </p:spPr>
            </p:pic>
            <p:sp>
              <p:nvSpPr>
                <p:cNvPr id="27" name="TextBox 36"/>
                <p:cNvSpPr txBox="1">
                  <a:spLocks noChangeArrowheads="1"/>
                </p:cNvSpPr>
                <p:nvPr/>
              </p:nvSpPr>
              <p:spPr bwMode="auto">
                <a:xfrm>
                  <a:off x="-5518250" y="5057001"/>
                  <a:ext cx="840871" cy="276999"/>
                </a:xfrm>
                <a:prstGeom prst="rect">
                  <a:avLst/>
                </a:prstGeom>
                <a:noFill/>
                <a:ln w="9525">
                  <a:noFill/>
                  <a:miter lim="800000"/>
                  <a:headEnd/>
                  <a:tailEnd/>
                </a:ln>
              </p:spPr>
              <p:txBody>
                <a:bodyPr wrap="none">
                  <a:spAutoFit/>
                </a:bodyPr>
                <a:lstStyle/>
                <a:p>
                  <a:r>
                    <a:rPr lang="en-US" sz="1200">
                      <a:latin typeface="Calibri" pitchFamily="34" charset="0"/>
                    </a:rPr>
                    <a:t>Knowtator</a:t>
                  </a:r>
                </a:p>
              </p:txBody>
            </p:sp>
          </p:grpSp>
        </p:grpSp>
        <p:sp>
          <p:nvSpPr>
            <p:cNvPr id="19" name="Rectangle 18"/>
            <p:cNvSpPr/>
            <p:nvPr/>
          </p:nvSpPr>
          <p:spPr bwMode="auto">
            <a:xfrm>
              <a:off x="9596437" y="3216959"/>
              <a:ext cx="1638300" cy="165100"/>
            </a:xfrm>
            <a:prstGeom prst="rect">
              <a:avLst/>
            </a:prstGeom>
            <a:ln w="6350"/>
          </p:spPr>
          <p:style>
            <a:lnRef idx="2">
              <a:schemeClr val="dk1"/>
            </a:lnRef>
            <a:fillRef idx="1">
              <a:schemeClr val="lt1"/>
            </a:fillRef>
            <a:effectRef idx="0">
              <a:schemeClr val="dk1"/>
            </a:effectRef>
            <a:fontRef idx="minor">
              <a:schemeClr val="dk1"/>
            </a:fontRef>
          </p:style>
          <p:txBody>
            <a:bodyPr anchor="ctr"/>
            <a:lstStyle/>
            <a:p>
              <a:pPr algn="ctr">
                <a:defRPr/>
              </a:pPr>
              <a:r>
                <a:rPr lang="en-US" dirty="0"/>
                <a:t>Text/CSV </a:t>
              </a:r>
            </a:p>
          </p:txBody>
        </p:sp>
      </p:grpSp>
      <p:grpSp>
        <p:nvGrpSpPr>
          <p:cNvPr id="3" name="Group 2"/>
          <p:cNvGrpSpPr/>
          <p:nvPr/>
        </p:nvGrpSpPr>
        <p:grpSpPr>
          <a:xfrm>
            <a:off x="4953000" y="3581400"/>
            <a:ext cx="2142346" cy="1676400"/>
            <a:chOff x="3496454" y="1752600"/>
            <a:chExt cx="2142346" cy="1676400"/>
          </a:xfrm>
        </p:grpSpPr>
        <p:pic>
          <p:nvPicPr>
            <p:cNvPr id="2053"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767420">
              <a:off x="3496454" y="2122417"/>
              <a:ext cx="2090729" cy="684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Hexagon 9"/>
            <p:cNvSpPr/>
            <p:nvPr/>
          </p:nvSpPr>
          <p:spPr>
            <a:xfrm>
              <a:off x="3657600" y="1752600"/>
              <a:ext cx="1981200" cy="167640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038600" y="2968928"/>
              <a:ext cx="1219200" cy="369332"/>
            </a:xfrm>
            <a:prstGeom prst="rect">
              <a:avLst/>
            </a:prstGeom>
            <a:blipFill>
              <a:blip r:embed="rId5"/>
              <a:tile tx="0" ty="0" sx="100000" sy="100000" flip="none" algn="tl"/>
            </a:blipFill>
          </p:spPr>
          <p:txBody>
            <a:bodyPr wrap="square" rtlCol="0">
              <a:spAutoFit/>
            </a:bodyPr>
            <a:lstStyle/>
            <a:p>
              <a:pPr algn="ctr">
                <a:defRPr/>
              </a:pPr>
              <a:r>
                <a:rPr lang="en-US" dirty="0">
                  <a:solidFill>
                    <a:schemeClr val="bg1"/>
                  </a:solidFill>
                  <a:latin typeface="Lucida Sans Unicode" panose="020B0602030504020204" pitchFamily="34" charset="0"/>
                  <a:cs typeface="Lucida Sans Unicode" panose="020B0602030504020204" pitchFamily="34" charset="0"/>
                </a:rPr>
                <a:t>Pipelines</a:t>
              </a:r>
            </a:p>
          </p:txBody>
        </p:sp>
      </p:grpSp>
      <p:sp>
        <p:nvSpPr>
          <p:cNvPr id="34" name="TextBox 33"/>
          <p:cNvSpPr txBox="1"/>
          <p:nvPr/>
        </p:nvSpPr>
        <p:spPr>
          <a:xfrm>
            <a:off x="7239000" y="3848101"/>
            <a:ext cx="1219200" cy="461665"/>
          </a:xfrm>
          <a:prstGeom prst="rect">
            <a:avLst/>
          </a:prstGeom>
          <a:blipFill>
            <a:blip r:embed="rId5"/>
            <a:tile tx="0" ty="0" sx="100000" sy="100000" flip="none" algn="tl"/>
          </a:blipFill>
        </p:spPr>
        <p:txBody>
          <a:bodyPr wrap="square" rtlCol="0">
            <a:spAutoFit/>
          </a:bodyPr>
          <a:lstStyle/>
          <a:p>
            <a:pPr algn="ctr">
              <a:defRPr/>
            </a:pPr>
            <a:r>
              <a:rPr lang="en-US" sz="1200" dirty="0">
                <a:solidFill>
                  <a:schemeClr val="bg1"/>
                </a:solidFill>
                <a:latin typeface="Lucida Sans Unicode" panose="020B0602030504020204" pitchFamily="34" charset="0"/>
                <a:cs typeface="Lucida Sans Unicode" panose="020B0602030504020204" pitchFamily="34" charset="0"/>
              </a:rPr>
              <a:t>Pipeline Applications</a:t>
            </a:r>
          </a:p>
        </p:txBody>
      </p:sp>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39300" y="5491917"/>
            <a:ext cx="952500" cy="665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 name="Group 35"/>
          <p:cNvGrpSpPr/>
          <p:nvPr/>
        </p:nvGrpSpPr>
        <p:grpSpPr>
          <a:xfrm>
            <a:off x="1600201" y="1804234"/>
            <a:ext cx="1994783" cy="1929567"/>
            <a:chOff x="66675" y="3581400"/>
            <a:chExt cx="1994783" cy="1929567"/>
          </a:xfrm>
        </p:grpSpPr>
        <p:sp>
          <p:nvSpPr>
            <p:cNvPr id="6" name="Hexagon 5"/>
            <p:cNvSpPr/>
            <p:nvPr/>
          </p:nvSpPr>
          <p:spPr>
            <a:xfrm>
              <a:off x="76200" y="3581400"/>
              <a:ext cx="1981200" cy="167640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19100" y="4724400"/>
              <a:ext cx="1219200" cy="369332"/>
            </a:xfrm>
            <a:prstGeom prst="rect">
              <a:avLst/>
            </a:prstGeom>
            <a:blipFill>
              <a:blip r:embed="rId5"/>
              <a:tile tx="0" ty="0" sx="100000" sy="100000" flip="none" algn="tl"/>
            </a:blipFill>
          </p:spPr>
          <p:txBody>
            <a:bodyPr wrap="square" rtlCol="0">
              <a:spAutoFit/>
            </a:bodyPr>
            <a:lstStyle/>
            <a:p>
              <a:pPr algn="ctr">
                <a:defRPr/>
              </a:pPr>
              <a:r>
                <a:rPr lang="en-US" dirty="0">
                  <a:solidFill>
                    <a:schemeClr val="bg1"/>
                  </a:solidFill>
                  <a:latin typeface="Lucida Sans Unicode" panose="020B0602030504020204" pitchFamily="34" charset="0"/>
                  <a:cs typeface="Lucida Sans Unicode" panose="020B0602030504020204" pitchFamily="34" charset="0"/>
                </a:rPr>
                <a:t>Readers</a:t>
              </a:r>
            </a:p>
          </p:txBody>
        </p:sp>
        <p:sp>
          <p:nvSpPr>
            <p:cNvPr id="39" name="Hexagon 38"/>
            <p:cNvSpPr/>
            <p:nvPr/>
          </p:nvSpPr>
          <p:spPr>
            <a:xfrm>
              <a:off x="66675" y="3622791"/>
              <a:ext cx="1994783" cy="1888176"/>
            </a:xfrm>
            <a:prstGeom prst="hexagon">
              <a:avLst>
                <a:gd name="adj" fmla="val 25000"/>
                <a:gd name="vf" fmla="val 115470"/>
              </a:avLst>
            </a:prstGeom>
            <a:blipFill rotWithShape="1">
              <a:blip r:embed="rId15"/>
              <a:stretch>
                <a:fillRect/>
              </a:stretch>
            </a:blip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grpSp>
        <p:nvGrpSpPr>
          <p:cNvPr id="35" name="Group 34"/>
          <p:cNvGrpSpPr/>
          <p:nvPr/>
        </p:nvGrpSpPr>
        <p:grpSpPr>
          <a:xfrm>
            <a:off x="3350422" y="4572000"/>
            <a:ext cx="1983578" cy="1785292"/>
            <a:chOff x="1826422" y="4572000"/>
            <a:chExt cx="1983578" cy="1785292"/>
          </a:xfrm>
        </p:grpSpPr>
        <p:sp>
          <p:nvSpPr>
            <p:cNvPr id="4" name="Hexagon 3"/>
            <p:cNvSpPr/>
            <p:nvPr/>
          </p:nvSpPr>
          <p:spPr>
            <a:xfrm>
              <a:off x="1828800" y="4572000"/>
              <a:ext cx="1981200" cy="167640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209800" y="5755725"/>
              <a:ext cx="1219200" cy="369332"/>
            </a:xfrm>
            <a:prstGeom prst="rect">
              <a:avLst/>
            </a:prstGeom>
            <a:blipFill>
              <a:blip r:embed="rId5"/>
              <a:tile tx="0" ty="0" sx="100000" sy="100000" flip="none" algn="tl"/>
            </a:blipFill>
          </p:spPr>
          <p:txBody>
            <a:bodyPr wrap="square" rtlCol="0">
              <a:spAutoFit/>
            </a:bodyPr>
            <a:lstStyle/>
            <a:p>
              <a:pPr algn="ctr">
                <a:defRPr/>
              </a:pPr>
              <a:r>
                <a:rPr lang="en-US" dirty="0">
                  <a:solidFill>
                    <a:schemeClr val="bg1"/>
                  </a:solidFill>
                  <a:latin typeface="Lucida Sans Unicode" panose="020B0602030504020204" pitchFamily="34" charset="0"/>
                  <a:cs typeface="Lucida Sans Unicode" panose="020B0602030504020204" pitchFamily="34" charset="0"/>
                </a:rPr>
                <a:t>Utilities</a:t>
              </a:r>
            </a:p>
          </p:txBody>
        </p:sp>
        <p:sp>
          <p:nvSpPr>
            <p:cNvPr id="43" name="Hexagon 42"/>
            <p:cNvSpPr/>
            <p:nvPr/>
          </p:nvSpPr>
          <p:spPr>
            <a:xfrm>
              <a:off x="1826422" y="4664641"/>
              <a:ext cx="1971903" cy="1692651"/>
            </a:xfrm>
            <a:prstGeom prst="hexagon">
              <a:avLst>
                <a:gd name="adj" fmla="val 25000"/>
                <a:gd name="vf" fmla="val 115470"/>
              </a:avLst>
            </a:prstGeom>
            <a:blipFill rotWithShape="1">
              <a:blip r:embed="rId16"/>
              <a:stretch>
                <a:fillRect/>
              </a:stretch>
            </a:blip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grpSp>
        <p:nvGrpSpPr>
          <p:cNvPr id="2" name="Group 1"/>
          <p:cNvGrpSpPr/>
          <p:nvPr/>
        </p:nvGrpSpPr>
        <p:grpSpPr>
          <a:xfrm>
            <a:off x="6823517" y="4647627"/>
            <a:ext cx="1981200" cy="1726678"/>
            <a:chOff x="-2819400" y="3962400"/>
            <a:chExt cx="1981200" cy="1726678"/>
          </a:xfrm>
        </p:grpSpPr>
        <p:sp>
          <p:nvSpPr>
            <p:cNvPr id="12" name="Hexagon 11"/>
            <p:cNvSpPr/>
            <p:nvPr/>
          </p:nvSpPr>
          <p:spPr>
            <a:xfrm>
              <a:off x="-2819400" y="3962400"/>
              <a:ext cx="1981200" cy="167640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 name="TextBox 28"/>
            <p:cNvSpPr txBox="1"/>
            <p:nvPr/>
          </p:nvSpPr>
          <p:spPr>
            <a:xfrm>
              <a:off x="-2428876" y="5181600"/>
              <a:ext cx="1209675" cy="369332"/>
            </a:xfrm>
            <a:prstGeom prst="rect">
              <a:avLst/>
            </a:prstGeom>
            <a:blipFill>
              <a:blip r:embed="rId5"/>
              <a:tile tx="0" ty="0" sx="100000" sy="100000" flip="none" algn="tl"/>
            </a:blipFill>
          </p:spPr>
          <p:txBody>
            <a:bodyPr wrap="square" rtlCol="0">
              <a:spAutoFit/>
            </a:bodyPr>
            <a:lstStyle/>
            <a:p>
              <a:pPr algn="ctr">
                <a:defRPr/>
              </a:pPr>
              <a:r>
                <a:rPr lang="en-US" dirty="0">
                  <a:solidFill>
                    <a:schemeClr val="bg1"/>
                  </a:solidFill>
                  <a:latin typeface="Lucida Sans Unicode" panose="020B0602030504020204" pitchFamily="34" charset="0"/>
                  <a:cs typeface="Lucida Sans Unicode" panose="020B0602030504020204" pitchFamily="34" charset="0"/>
                </a:rPr>
                <a:t>Writers</a:t>
              </a:r>
            </a:p>
          </p:txBody>
        </p:sp>
        <p:sp>
          <p:nvSpPr>
            <p:cNvPr id="44" name="Hexagon 43"/>
            <p:cNvSpPr/>
            <p:nvPr/>
          </p:nvSpPr>
          <p:spPr>
            <a:xfrm>
              <a:off x="-2819400" y="3996427"/>
              <a:ext cx="1971903" cy="1692651"/>
            </a:xfrm>
            <a:prstGeom prst="hexagon">
              <a:avLst>
                <a:gd name="adj" fmla="val 25000"/>
                <a:gd name="vf" fmla="val 115470"/>
              </a:avLst>
            </a:prstGeom>
            <a:blipFill rotWithShape="1">
              <a:blip r:embed="rId17"/>
              <a:stretch>
                <a:fillRect/>
              </a:stretch>
            </a:blip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pic>
        <p:nvPicPr>
          <p:cNvPr id="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820769"/>
            <a:ext cx="8382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895600"/>
            <a:ext cx="8382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ectangle 36"/>
          <p:cNvSpPr/>
          <p:nvPr/>
        </p:nvSpPr>
        <p:spPr>
          <a:xfrm>
            <a:off x="5977217" y="1103189"/>
            <a:ext cx="6748183" cy="369332"/>
          </a:xfrm>
          <a:prstGeom prst="rect">
            <a:avLst/>
          </a:prstGeom>
        </p:spPr>
        <p:txBody>
          <a:bodyPr wrap="square">
            <a:spAutoFit/>
          </a:bodyPr>
          <a:lstStyle/>
          <a:p>
            <a:r>
              <a:rPr lang="en-US" dirty="0"/>
              <a:t> </a:t>
            </a:r>
          </a:p>
        </p:txBody>
      </p:sp>
      <p:pic>
        <p:nvPicPr>
          <p:cNvPr id="2056"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9968112">
            <a:off x="2856631" y="294456"/>
            <a:ext cx="4040305" cy="1845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itle 1"/>
          <p:cNvSpPr>
            <a:spLocks noGrp="1"/>
          </p:cNvSpPr>
          <p:nvPr>
            <p:ph type="title"/>
          </p:nvPr>
        </p:nvSpPr>
        <p:spPr>
          <a:xfrm>
            <a:off x="1752600" y="-381000"/>
            <a:ext cx="8229600" cy="1143000"/>
          </a:xfrm>
        </p:spPr>
        <p:txBody>
          <a:bodyPr/>
          <a:lstStyle/>
          <a:p>
            <a:pPr algn="r"/>
            <a:r>
              <a:rPr lang="en-US" dirty="0" smtClean="0">
                <a:solidFill>
                  <a:schemeClr val="bg1"/>
                </a:solidFill>
              </a:rPr>
              <a:t>Innovation</a:t>
            </a:r>
            <a:endParaRPr lang="en-US" dirty="0">
              <a:solidFill>
                <a:schemeClr val="bg1"/>
              </a:solidFill>
            </a:endParaRPr>
          </a:p>
        </p:txBody>
      </p:sp>
      <p:grpSp>
        <p:nvGrpSpPr>
          <p:cNvPr id="45" name="Group 44"/>
          <p:cNvGrpSpPr/>
          <p:nvPr/>
        </p:nvGrpSpPr>
        <p:grpSpPr>
          <a:xfrm>
            <a:off x="6848595" y="880470"/>
            <a:ext cx="1981200" cy="1710331"/>
            <a:chOff x="9982200" y="3623669"/>
            <a:chExt cx="1981200" cy="1710331"/>
          </a:xfrm>
        </p:grpSpPr>
        <p:grpSp>
          <p:nvGrpSpPr>
            <p:cNvPr id="41" name="Group 40"/>
            <p:cNvGrpSpPr/>
            <p:nvPr/>
          </p:nvGrpSpPr>
          <p:grpSpPr>
            <a:xfrm>
              <a:off x="9982200" y="3623669"/>
              <a:ext cx="1944426" cy="1710331"/>
              <a:chOff x="9982200" y="3623669"/>
              <a:chExt cx="1944426" cy="1710331"/>
            </a:xfrm>
          </p:grpSpPr>
          <p:pic>
            <p:nvPicPr>
              <p:cNvPr id="4098"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82200" y="3623669"/>
                <a:ext cx="1944426" cy="1710331"/>
              </a:xfrm>
              <a:prstGeom prst="hexagon">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0287000" y="4267200"/>
                <a:ext cx="1560774" cy="584775"/>
              </a:xfrm>
              <a:prstGeom prst="rect">
                <a:avLst/>
              </a:prstGeom>
              <a:blipFill>
                <a:blip r:embed="rId5"/>
                <a:tile tx="0" ty="0" sx="100000" sy="100000" flip="none" algn="tl"/>
              </a:blipFill>
            </p:spPr>
            <p:txBody>
              <a:bodyPr wrap="square" rtlCol="0">
                <a:spAutoFit/>
              </a:bodyPr>
              <a:lstStyle/>
              <a:p>
                <a:pPr algn="ctr">
                  <a:defRPr/>
                </a:pPr>
                <a:r>
                  <a:rPr lang="en-US" sz="1600" dirty="0">
                    <a:solidFill>
                      <a:schemeClr val="bg1"/>
                    </a:solidFill>
                    <a:latin typeface="Lucida Sans Unicode" panose="020B0602030504020204" pitchFamily="34" charset="0"/>
                    <a:cs typeface="Lucida Sans Unicode" panose="020B0602030504020204" pitchFamily="34" charset="0"/>
                  </a:rPr>
                  <a:t>Scaled-up Applications</a:t>
                </a:r>
              </a:p>
            </p:txBody>
          </p:sp>
        </p:grpSp>
        <p:sp>
          <p:nvSpPr>
            <p:cNvPr id="9" name="Hexagon 8"/>
            <p:cNvSpPr/>
            <p:nvPr/>
          </p:nvSpPr>
          <p:spPr>
            <a:xfrm>
              <a:off x="9982200" y="3657600"/>
              <a:ext cx="1981200" cy="167640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8610600" y="1752600"/>
            <a:ext cx="1981200" cy="1676400"/>
            <a:chOff x="9982200" y="5102191"/>
            <a:chExt cx="1981200" cy="1676400"/>
          </a:xfrm>
        </p:grpSpPr>
        <p:pic>
          <p:nvPicPr>
            <p:cNvPr id="4099"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087403" y="5185162"/>
              <a:ext cx="1695278" cy="1528465"/>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TextBox 60"/>
            <p:cNvSpPr txBox="1"/>
            <p:nvPr/>
          </p:nvSpPr>
          <p:spPr>
            <a:xfrm>
              <a:off x="10239803" y="5951627"/>
              <a:ext cx="1447800" cy="584775"/>
            </a:xfrm>
            <a:prstGeom prst="rect">
              <a:avLst/>
            </a:prstGeom>
            <a:blipFill>
              <a:blip r:embed="rId5"/>
              <a:tile tx="0" ty="0" sx="100000" sy="100000" flip="none" algn="tl"/>
            </a:blipFill>
          </p:spPr>
          <p:txBody>
            <a:bodyPr wrap="square" rtlCol="0">
              <a:spAutoFit/>
            </a:bodyPr>
            <a:lstStyle/>
            <a:p>
              <a:pPr algn="ctr">
                <a:defRPr/>
              </a:pPr>
              <a:r>
                <a:rPr lang="en-US" sz="1600" dirty="0">
                  <a:solidFill>
                    <a:schemeClr val="bg1"/>
                  </a:solidFill>
                  <a:latin typeface="Lucida Sans Unicode" panose="020B0602030504020204" pitchFamily="34" charset="0"/>
                  <a:cs typeface="Lucida Sans Unicode" panose="020B0602030504020204" pitchFamily="34" charset="0"/>
                </a:rPr>
                <a:t>Scaled-Out </a:t>
              </a:r>
            </a:p>
            <a:p>
              <a:pPr algn="ctr">
                <a:defRPr/>
              </a:pPr>
              <a:r>
                <a:rPr lang="en-US" sz="1600" dirty="0">
                  <a:solidFill>
                    <a:schemeClr val="bg1"/>
                  </a:solidFill>
                  <a:latin typeface="Lucida Sans Unicode" panose="020B0602030504020204" pitchFamily="34" charset="0"/>
                  <a:cs typeface="Lucida Sans Unicode" panose="020B0602030504020204" pitchFamily="34" charset="0"/>
                </a:rPr>
                <a:t>Applications</a:t>
              </a:r>
            </a:p>
          </p:txBody>
        </p:sp>
        <p:sp>
          <p:nvSpPr>
            <p:cNvPr id="62" name="Hexagon 61"/>
            <p:cNvSpPr/>
            <p:nvPr/>
          </p:nvSpPr>
          <p:spPr>
            <a:xfrm>
              <a:off x="9982200" y="5102191"/>
              <a:ext cx="1981200" cy="167640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50435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wipe(down)">
                                      <p:cBhvr>
                                        <p:cTn id="7" dur="580">
                                          <p:stCondLst>
                                            <p:cond delay="0"/>
                                          </p:stCondLst>
                                        </p:cTn>
                                        <p:tgtEl>
                                          <p:spTgt spid="2056"/>
                                        </p:tgtEl>
                                      </p:cBhvr>
                                    </p:animEffect>
                                    <p:anim calcmode="lin" valueType="num">
                                      <p:cBhvr>
                                        <p:cTn id="8" dur="1822" tmFilter="0,0; 0.14,0.36; 0.43,0.73; 0.71,0.91; 1.0,1.0">
                                          <p:stCondLst>
                                            <p:cond delay="0"/>
                                          </p:stCondLst>
                                        </p:cTn>
                                        <p:tgtEl>
                                          <p:spTgt spid="205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6"/>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6"/>
                                        </p:tgtEl>
                                      </p:cBhvr>
                                      <p:to x="100000" y="60000"/>
                                    </p:animScale>
                                    <p:animScale>
                                      <p:cBhvr>
                                        <p:cTn id="14" dur="166" decel="50000">
                                          <p:stCondLst>
                                            <p:cond delay="676"/>
                                          </p:stCondLst>
                                        </p:cTn>
                                        <p:tgtEl>
                                          <p:spTgt spid="2056"/>
                                        </p:tgtEl>
                                      </p:cBhvr>
                                      <p:to x="100000" y="100000"/>
                                    </p:animScale>
                                    <p:animScale>
                                      <p:cBhvr>
                                        <p:cTn id="15" dur="26">
                                          <p:stCondLst>
                                            <p:cond delay="1312"/>
                                          </p:stCondLst>
                                        </p:cTn>
                                        <p:tgtEl>
                                          <p:spTgt spid="2056"/>
                                        </p:tgtEl>
                                      </p:cBhvr>
                                      <p:to x="100000" y="80000"/>
                                    </p:animScale>
                                    <p:animScale>
                                      <p:cBhvr>
                                        <p:cTn id="16" dur="166" decel="50000">
                                          <p:stCondLst>
                                            <p:cond delay="1338"/>
                                          </p:stCondLst>
                                        </p:cTn>
                                        <p:tgtEl>
                                          <p:spTgt spid="2056"/>
                                        </p:tgtEl>
                                      </p:cBhvr>
                                      <p:to x="100000" y="100000"/>
                                    </p:animScale>
                                    <p:animScale>
                                      <p:cBhvr>
                                        <p:cTn id="17" dur="26">
                                          <p:stCondLst>
                                            <p:cond delay="1642"/>
                                          </p:stCondLst>
                                        </p:cTn>
                                        <p:tgtEl>
                                          <p:spTgt spid="2056"/>
                                        </p:tgtEl>
                                      </p:cBhvr>
                                      <p:to x="100000" y="90000"/>
                                    </p:animScale>
                                    <p:animScale>
                                      <p:cBhvr>
                                        <p:cTn id="18" dur="166" decel="50000">
                                          <p:stCondLst>
                                            <p:cond delay="1668"/>
                                          </p:stCondLst>
                                        </p:cTn>
                                        <p:tgtEl>
                                          <p:spTgt spid="2056"/>
                                        </p:tgtEl>
                                      </p:cBhvr>
                                      <p:to x="100000" y="100000"/>
                                    </p:animScale>
                                    <p:animScale>
                                      <p:cBhvr>
                                        <p:cTn id="19" dur="26">
                                          <p:stCondLst>
                                            <p:cond delay="1808"/>
                                          </p:stCondLst>
                                        </p:cTn>
                                        <p:tgtEl>
                                          <p:spTgt spid="2056"/>
                                        </p:tgtEl>
                                      </p:cBhvr>
                                      <p:to x="100000" y="95000"/>
                                    </p:animScale>
                                    <p:animScale>
                                      <p:cBhvr>
                                        <p:cTn id="20" dur="166" decel="50000">
                                          <p:stCondLst>
                                            <p:cond delay="1834"/>
                                          </p:stCondLst>
                                        </p:cTn>
                                        <p:tgtEl>
                                          <p:spTgt spid="205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wee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373563"/>
            <a:ext cx="12192000" cy="911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292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Pipeline Components</a:t>
            </a:r>
            <a:br>
              <a:rPr lang="en-US" dirty="0" smtClean="0"/>
            </a:br>
            <a:r>
              <a:rPr lang="en-US" dirty="0" smtClean="0"/>
              <a:t>Slot: Value</a:t>
            </a:r>
            <a:endParaRPr lang="en-US" dirty="0"/>
          </a:p>
        </p:txBody>
      </p:sp>
      <p:sp>
        <p:nvSpPr>
          <p:cNvPr id="3" name="Content Placeholder 2"/>
          <p:cNvSpPr>
            <a:spLocks noGrp="1"/>
          </p:cNvSpPr>
          <p:nvPr>
            <p:ph sz="half" idx="1"/>
          </p:nvPr>
        </p:nvSpPr>
        <p:spPr>
          <a:xfrm>
            <a:off x="914399" y="4445863"/>
            <a:ext cx="1828800" cy="1506154"/>
          </a:xfrm>
        </p:spPr>
        <p:txBody>
          <a:bodyPr/>
          <a:lstStyle/>
          <a:p>
            <a:r>
              <a:rPr lang="en-US" dirty="0" smtClean="0"/>
              <a:t>Nursing Notes</a:t>
            </a:r>
          </a:p>
          <a:p>
            <a:r>
              <a:rPr lang="en-US" dirty="0" smtClean="0"/>
              <a:t>Vitals</a:t>
            </a:r>
          </a:p>
          <a:p>
            <a:endParaRPr lang="en-US" dirty="0"/>
          </a:p>
        </p:txBody>
      </p:sp>
      <p:sp>
        <p:nvSpPr>
          <p:cNvPr id="4" name="TextBox 3"/>
          <p:cNvSpPr txBox="1"/>
          <p:nvPr/>
        </p:nvSpPr>
        <p:spPr>
          <a:xfrm>
            <a:off x="2590800" y="2362201"/>
            <a:ext cx="3124200" cy="584775"/>
          </a:xfrm>
          <a:prstGeom prst="rect">
            <a:avLst/>
          </a:prstGeom>
          <a:solidFill>
            <a:schemeClr val="accent2"/>
          </a:solidFill>
        </p:spPr>
        <p:txBody>
          <a:bodyPr wrap="square" rtlCol="0">
            <a:spAutoFit/>
          </a:bodyPr>
          <a:lstStyle/>
          <a:p>
            <a:r>
              <a:rPr lang="en-US" sz="3200" dirty="0"/>
              <a:t>Content Heading</a:t>
            </a:r>
          </a:p>
        </p:txBody>
      </p:sp>
      <p:sp>
        <p:nvSpPr>
          <p:cNvPr id="5" name="TextBox 4"/>
          <p:cNvSpPr txBox="1"/>
          <p:nvPr/>
        </p:nvSpPr>
        <p:spPr>
          <a:xfrm>
            <a:off x="6248400" y="2362201"/>
            <a:ext cx="3124200" cy="584775"/>
          </a:xfrm>
          <a:prstGeom prst="rect">
            <a:avLst/>
          </a:prstGeom>
          <a:solidFill>
            <a:schemeClr val="bg2">
              <a:lumMod val="75000"/>
            </a:schemeClr>
          </a:solidFill>
        </p:spPr>
        <p:txBody>
          <a:bodyPr wrap="square" rtlCol="0">
            <a:spAutoFit/>
          </a:bodyPr>
          <a:lstStyle/>
          <a:p>
            <a:r>
              <a:rPr lang="en-US" sz="3200" dirty="0"/>
              <a:t>Content Value</a:t>
            </a:r>
          </a:p>
        </p:txBody>
      </p:sp>
      <p:sp>
        <p:nvSpPr>
          <p:cNvPr id="6" name="TextBox 5"/>
          <p:cNvSpPr txBox="1"/>
          <p:nvPr/>
        </p:nvSpPr>
        <p:spPr>
          <a:xfrm>
            <a:off x="5791200" y="2362201"/>
            <a:ext cx="381000" cy="584775"/>
          </a:xfrm>
          <a:prstGeom prst="rect">
            <a:avLst/>
          </a:prstGeom>
          <a:solidFill>
            <a:srgbClr val="FFFF00"/>
          </a:solidFill>
        </p:spPr>
        <p:txBody>
          <a:bodyPr wrap="square" rtlCol="0">
            <a:spAutoFit/>
          </a:bodyPr>
          <a:lstStyle/>
          <a:p>
            <a:r>
              <a:rPr lang="en-US" sz="3200" dirty="0"/>
              <a:t>:</a:t>
            </a:r>
          </a:p>
        </p:txBody>
      </p:sp>
      <p:sp>
        <p:nvSpPr>
          <p:cNvPr id="7" name="Rounded Rectangular Callout 6"/>
          <p:cNvSpPr/>
          <p:nvPr/>
        </p:nvSpPr>
        <p:spPr>
          <a:xfrm>
            <a:off x="3352800" y="4191000"/>
            <a:ext cx="2209800" cy="1524000"/>
          </a:xfrm>
          <a:prstGeom prst="wedgeRoundRectCallout">
            <a:avLst>
              <a:gd name="adj1" fmla="val -1686"/>
              <a:gd name="adj2" fmla="val -101718"/>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Concepts in content headings only asserted if content value contains positive evidence</a:t>
            </a:r>
          </a:p>
        </p:txBody>
      </p:sp>
      <p:sp>
        <p:nvSpPr>
          <p:cNvPr id="8" name="Rounded Rectangular Callout 7"/>
          <p:cNvSpPr/>
          <p:nvPr/>
        </p:nvSpPr>
        <p:spPr>
          <a:xfrm>
            <a:off x="6705600" y="3733800"/>
            <a:ext cx="1905000" cy="990600"/>
          </a:xfrm>
          <a:prstGeom prst="wedgeRoundRectCallout">
            <a:avLst>
              <a:gd name="adj1" fmla="val -40821"/>
              <a:gd name="adj2" fmla="val -80657"/>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Concepts not looked for here</a:t>
            </a:r>
          </a:p>
        </p:txBody>
      </p:sp>
      <p:pic>
        <p:nvPicPr>
          <p:cNvPr id="9" name="Picture 18"/>
          <p:cNvPicPr>
            <a:picLocks noChangeAspect="1" noChangeArrowheads="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ackgroundRemoval t="20276" b="71429" l="26494" r="43377"/>
                    </a14:imgEffect>
                  </a14:imgLayer>
                </a14:imgProps>
              </a:ext>
              <a:ext uri="{28A0092B-C50C-407E-A947-70E740481C1C}">
                <a14:useLocalDpi xmlns:a14="http://schemas.microsoft.com/office/drawing/2010/main" val="0"/>
              </a:ext>
            </a:extLst>
          </a:blip>
          <a:srcRect l="26601" t="18433" r="57403" b="22331"/>
          <a:stretch/>
        </p:blipFill>
        <p:spPr bwMode="auto">
          <a:xfrm rot="11437362" flipH="1" flipV="1">
            <a:off x="8095561" y="4433378"/>
            <a:ext cx="1948831" cy="203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rot="21371752">
            <a:off x="9139595" y="5135042"/>
            <a:ext cx="908843" cy="461665"/>
          </a:xfrm>
          <a:prstGeom prst="rect">
            <a:avLst/>
          </a:prstGeom>
          <a:blipFill>
            <a:blip r:embed="rId4"/>
            <a:tile tx="0" ty="0" sx="100000" sy="100000" flip="none" algn="tl"/>
          </a:blipFill>
          <a:effectLst>
            <a:outerShdw blurRad="50800" dist="50800" dir="5400000" algn="ctr" rotWithShape="0">
              <a:srgbClr val="000000">
                <a:alpha val="0"/>
              </a:srgbClr>
            </a:outerShdw>
            <a:softEdge rad="63500"/>
          </a:effectLst>
        </p:spPr>
        <p:txBody>
          <a:bodyPr wrap="square" rtlCol="0">
            <a:spAutoFit/>
          </a:bodyPr>
          <a:lstStyle/>
          <a:p>
            <a:r>
              <a:rPr lang="en-US" sz="2400" dirty="0"/>
              <a:t>Value</a:t>
            </a:r>
          </a:p>
        </p:txBody>
      </p:sp>
      <p:pic>
        <p:nvPicPr>
          <p:cNvPr id="12" name="Picture 18"/>
          <p:cNvPicPr>
            <a:picLocks noChangeAspect="1" noChangeArrowheads="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ackgroundRemoval t="20276" b="71429" l="26494" r="43377"/>
                    </a14:imgEffect>
                  </a14:imgLayer>
                </a14:imgProps>
              </a:ext>
              <a:ext uri="{28A0092B-C50C-407E-A947-70E740481C1C}">
                <a14:useLocalDpi xmlns:a14="http://schemas.microsoft.com/office/drawing/2010/main" val="0"/>
              </a:ext>
            </a:extLst>
          </a:blip>
          <a:srcRect l="26601" t="18433" r="57403" b="22331"/>
          <a:stretch/>
        </p:blipFill>
        <p:spPr bwMode="auto">
          <a:xfrm rot="11437362" flipH="1" flipV="1">
            <a:off x="7257361" y="4509578"/>
            <a:ext cx="1948831" cy="203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rot="21340675">
            <a:off x="8365554" y="5226138"/>
            <a:ext cx="739198" cy="461665"/>
          </a:xfrm>
          <a:prstGeom prst="rect">
            <a:avLst/>
          </a:prstGeom>
          <a:blipFill>
            <a:blip r:embed="rId4"/>
            <a:tile tx="0" ty="0" sx="100000" sy="100000" flip="none" algn="tl"/>
          </a:blipFill>
          <a:effectLst>
            <a:outerShdw blurRad="50800" dist="50800" dir="5400000" algn="ctr" rotWithShape="0">
              <a:srgbClr val="000000">
                <a:alpha val="0"/>
              </a:srgbClr>
            </a:outerShdw>
            <a:softEdge rad="63500"/>
          </a:effectLst>
        </p:spPr>
        <p:txBody>
          <a:bodyPr wrap="square" rtlCol="0">
            <a:spAutoFit/>
          </a:bodyPr>
          <a:lstStyle/>
          <a:p>
            <a:r>
              <a:rPr lang="en-US" sz="2400" dirty="0"/>
              <a:t>Slot:</a:t>
            </a:r>
          </a:p>
        </p:txBody>
      </p:sp>
      <p:sp>
        <p:nvSpPr>
          <p:cNvPr id="14" name="TextBox 13"/>
          <p:cNvSpPr txBox="1"/>
          <p:nvPr/>
        </p:nvSpPr>
        <p:spPr>
          <a:xfrm>
            <a:off x="2715862" y="2877010"/>
            <a:ext cx="2992358"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r"/>
            <a:r>
              <a:rPr lang="en-US" sz="3200" dirty="0" smtClean="0"/>
              <a:t>Smoking </a:t>
            </a:r>
            <a:endParaRPr lang="en-US" sz="3200" dirty="0"/>
          </a:p>
        </p:txBody>
      </p:sp>
      <p:sp>
        <p:nvSpPr>
          <p:cNvPr id="15" name="TextBox 14"/>
          <p:cNvSpPr txBox="1"/>
          <p:nvPr/>
        </p:nvSpPr>
        <p:spPr>
          <a:xfrm>
            <a:off x="6248400" y="2877009"/>
            <a:ext cx="2535118" cy="584775"/>
          </a:xfrm>
          <a:prstGeom prst="rect">
            <a:avLst/>
          </a:prstGeom>
          <a:solidFill>
            <a:srgbClr val="FFFF00"/>
          </a:solidFill>
        </p:spPr>
        <p:txBody>
          <a:bodyPr wrap="square" rtlCol="0">
            <a:spAutoFit/>
          </a:bodyPr>
          <a:lstStyle/>
          <a:p>
            <a:r>
              <a:rPr lang="en-US" sz="3200" dirty="0" smtClean="0"/>
              <a:t>No</a:t>
            </a:r>
            <a:endParaRPr lang="en-US" sz="3200" dirty="0"/>
          </a:p>
        </p:txBody>
      </p:sp>
      <p:sp>
        <p:nvSpPr>
          <p:cNvPr id="16" name="TextBox 15"/>
          <p:cNvSpPr txBox="1"/>
          <p:nvPr/>
        </p:nvSpPr>
        <p:spPr>
          <a:xfrm>
            <a:off x="5796453" y="2903483"/>
            <a:ext cx="381000" cy="584775"/>
          </a:xfrm>
          <a:prstGeom prst="rect">
            <a:avLst/>
          </a:prstGeom>
          <a:solidFill>
            <a:srgbClr val="FFFF00"/>
          </a:solidFill>
        </p:spPr>
        <p:txBody>
          <a:bodyPr wrap="square" rtlCol="0">
            <a:spAutoFit/>
          </a:bodyPr>
          <a:lstStyle/>
          <a:p>
            <a:r>
              <a:rPr lang="en-US" sz="3200" dirty="0"/>
              <a:t>:</a:t>
            </a:r>
          </a:p>
        </p:txBody>
      </p:sp>
    </p:spTree>
    <p:extLst>
      <p:ext uri="{BB962C8B-B14F-4D97-AF65-F5344CB8AC3E}">
        <p14:creationId xmlns:p14="http://schemas.microsoft.com/office/powerpoint/2010/main" val="2370358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Pipeline Components:</a:t>
            </a:r>
            <a:r>
              <a:rPr lang="en-US" sz="3600" dirty="0"/>
              <a:t> </a:t>
            </a:r>
            <a:r>
              <a:rPr lang="en-US" sz="3600" dirty="0" smtClean="0"/>
              <a:t>Question/Answer Identification </a:t>
            </a:r>
            <a:endParaRPr lang="en-US" sz="3600" dirty="0"/>
          </a:p>
        </p:txBody>
      </p:sp>
      <p:pic>
        <p:nvPicPr>
          <p:cNvPr id="7" name="Picture 21"/>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6590" b="81567" l="69091" r="97273">
                        <a14:foregroundMark x1="76234" y1="76959" x2="76234" y2="76959"/>
                        <a14:foregroundMark x1="71948" y1="71429" x2="71948" y2="71429"/>
                        <a14:foregroundMark x1="72987" y1="73272" x2="72987" y2="73272"/>
                        <a14:foregroundMark x1="87273" y1="27189" x2="87273" y2="27189"/>
                      </a14:backgroundRemoval>
                    </a14:imgEffect>
                  </a14:imgLayer>
                </a14:imgProps>
              </a:ext>
              <a:ext uri="{28A0092B-C50C-407E-A947-70E740481C1C}">
                <a14:useLocalDpi xmlns:a14="http://schemas.microsoft.com/office/drawing/2010/main" val="0"/>
              </a:ext>
            </a:extLst>
          </a:blip>
          <a:srcRect l="71243" t="18894" r="2753" b="11002"/>
          <a:stretch/>
        </p:blipFill>
        <p:spPr bwMode="auto">
          <a:xfrm rot="9375179" flipH="1">
            <a:off x="8122315" y="3904137"/>
            <a:ext cx="2478899" cy="236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362200" y="1772156"/>
            <a:ext cx="3124200" cy="584775"/>
          </a:xfrm>
          <a:prstGeom prst="rect">
            <a:avLst/>
          </a:prstGeom>
          <a:solidFill>
            <a:schemeClr val="accent2"/>
          </a:solidFill>
        </p:spPr>
        <p:txBody>
          <a:bodyPr wrap="square" rtlCol="0">
            <a:spAutoFit/>
          </a:bodyPr>
          <a:lstStyle/>
          <a:p>
            <a:r>
              <a:rPr lang="en-US" sz="3200" dirty="0"/>
              <a:t>Content Heading</a:t>
            </a:r>
          </a:p>
        </p:txBody>
      </p:sp>
      <p:sp>
        <p:nvSpPr>
          <p:cNvPr id="9" name="TextBox 8"/>
          <p:cNvSpPr txBox="1"/>
          <p:nvPr/>
        </p:nvSpPr>
        <p:spPr>
          <a:xfrm>
            <a:off x="6172200" y="1752601"/>
            <a:ext cx="3124200" cy="584775"/>
          </a:xfrm>
          <a:prstGeom prst="rect">
            <a:avLst/>
          </a:prstGeom>
          <a:solidFill>
            <a:schemeClr val="bg2">
              <a:lumMod val="75000"/>
            </a:schemeClr>
          </a:solidFill>
        </p:spPr>
        <p:txBody>
          <a:bodyPr wrap="square" rtlCol="0">
            <a:spAutoFit/>
          </a:bodyPr>
          <a:lstStyle/>
          <a:p>
            <a:r>
              <a:rPr lang="en-US" sz="3200" dirty="0"/>
              <a:t>Content Value</a:t>
            </a:r>
          </a:p>
        </p:txBody>
      </p:sp>
      <p:sp>
        <p:nvSpPr>
          <p:cNvPr id="10" name="TextBox 9"/>
          <p:cNvSpPr txBox="1"/>
          <p:nvPr/>
        </p:nvSpPr>
        <p:spPr>
          <a:xfrm>
            <a:off x="5562600" y="1772156"/>
            <a:ext cx="381000" cy="584775"/>
          </a:xfrm>
          <a:prstGeom prst="rect">
            <a:avLst/>
          </a:prstGeom>
          <a:solidFill>
            <a:srgbClr val="FFFF00"/>
          </a:solidFill>
        </p:spPr>
        <p:txBody>
          <a:bodyPr wrap="square" rtlCol="0">
            <a:spAutoFit/>
          </a:bodyPr>
          <a:lstStyle/>
          <a:p>
            <a:r>
              <a:rPr lang="en-US" sz="3200" dirty="0"/>
              <a:t>?</a:t>
            </a:r>
          </a:p>
        </p:txBody>
      </p:sp>
      <p:sp>
        <p:nvSpPr>
          <p:cNvPr id="11" name="Rounded Rectangular Callout 10"/>
          <p:cNvSpPr/>
          <p:nvPr/>
        </p:nvSpPr>
        <p:spPr>
          <a:xfrm>
            <a:off x="3276600" y="3581400"/>
            <a:ext cx="2209800" cy="1524000"/>
          </a:xfrm>
          <a:prstGeom prst="wedgeRoundRectCallout">
            <a:avLst>
              <a:gd name="adj1" fmla="val -24992"/>
              <a:gd name="adj2" fmla="val -103097"/>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Concepts in content headings only asserted if content value contains positive evidence</a:t>
            </a:r>
          </a:p>
        </p:txBody>
      </p:sp>
      <p:sp>
        <p:nvSpPr>
          <p:cNvPr id="12" name="Rounded Rectangular Callout 11"/>
          <p:cNvSpPr/>
          <p:nvPr/>
        </p:nvSpPr>
        <p:spPr>
          <a:xfrm>
            <a:off x="6629400" y="3124200"/>
            <a:ext cx="1905000" cy="990600"/>
          </a:xfrm>
          <a:prstGeom prst="wedgeRoundRectCallout">
            <a:avLst>
              <a:gd name="adj1" fmla="val -51304"/>
              <a:gd name="adj2" fmla="val -90206"/>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Negative Evidence sought out</a:t>
            </a:r>
          </a:p>
        </p:txBody>
      </p:sp>
      <p:sp>
        <p:nvSpPr>
          <p:cNvPr id="13" name="TextBox 12"/>
          <p:cNvSpPr txBox="1"/>
          <p:nvPr/>
        </p:nvSpPr>
        <p:spPr>
          <a:xfrm rot="4005858">
            <a:off x="8622896" y="4692024"/>
            <a:ext cx="1472214" cy="830997"/>
          </a:xfrm>
          <a:prstGeom prst="rect">
            <a:avLst/>
          </a:prstGeom>
          <a:blipFill>
            <a:blip r:embed="rId4"/>
            <a:tile tx="0" ty="0" sx="100000" sy="100000" flip="none" algn="tl"/>
          </a:blipFill>
          <a:effectLst>
            <a:outerShdw blurRad="50800" dist="50800" dir="5400000" algn="ctr" rotWithShape="0">
              <a:srgbClr val="000000">
                <a:alpha val="0"/>
              </a:srgbClr>
            </a:outerShdw>
            <a:softEdge rad="63500"/>
          </a:effectLst>
        </p:spPr>
        <p:txBody>
          <a:bodyPr wrap="square" rtlCol="0">
            <a:spAutoFit/>
          </a:bodyPr>
          <a:lstStyle/>
          <a:p>
            <a:r>
              <a:rPr lang="en-US" sz="2400" dirty="0"/>
              <a:t>Question?</a:t>
            </a:r>
          </a:p>
          <a:p>
            <a:r>
              <a:rPr lang="en-US" sz="2400" dirty="0"/>
              <a:t>Answer</a:t>
            </a:r>
          </a:p>
        </p:txBody>
      </p:sp>
      <p:sp>
        <p:nvSpPr>
          <p:cNvPr id="4" name="TextBox 3"/>
          <p:cNvSpPr txBox="1"/>
          <p:nvPr/>
        </p:nvSpPr>
        <p:spPr>
          <a:xfrm>
            <a:off x="2149366" y="2797632"/>
            <a:ext cx="1790700" cy="461665"/>
          </a:xfrm>
          <a:prstGeom prst="rect">
            <a:avLst/>
          </a:prstGeom>
          <a:noFill/>
        </p:spPr>
        <p:txBody>
          <a:bodyPr wrap="square" rtlCol="0">
            <a:spAutoFit/>
          </a:bodyPr>
          <a:lstStyle/>
          <a:p>
            <a:r>
              <a:rPr lang="en-US" sz="2400" dirty="0"/>
              <a:t>(Question)</a:t>
            </a:r>
          </a:p>
        </p:txBody>
      </p:sp>
      <p:sp>
        <p:nvSpPr>
          <p:cNvPr id="14" name="TextBox 13"/>
          <p:cNvSpPr txBox="1"/>
          <p:nvPr/>
        </p:nvSpPr>
        <p:spPr>
          <a:xfrm>
            <a:off x="8342586" y="2635857"/>
            <a:ext cx="1524000" cy="461665"/>
          </a:xfrm>
          <a:prstGeom prst="rect">
            <a:avLst/>
          </a:prstGeom>
          <a:noFill/>
        </p:spPr>
        <p:txBody>
          <a:bodyPr wrap="square" rtlCol="0">
            <a:spAutoFit/>
          </a:bodyPr>
          <a:lstStyle/>
          <a:p>
            <a:r>
              <a:rPr lang="en-US" sz="2400" dirty="0"/>
              <a:t>(Answer)</a:t>
            </a:r>
          </a:p>
        </p:txBody>
      </p:sp>
      <p:sp>
        <p:nvSpPr>
          <p:cNvPr id="15" name="TextBox 14"/>
          <p:cNvSpPr txBox="1"/>
          <p:nvPr/>
        </p:nvSpPr>
        <p:spPr>
          <a:xfrm>
            <a:off x="2377966" y="2397522"/>
            <a:ext cx="3124200" cy="400110"/>
          </a:xfrm>
          <a:prstGeom prst="rect">
            <a:avLst/>
          </a:prstGeom>
          <a:solidFill>
            <a:schemeClr val="accent2"/>
          </a:solidFill>
        </p:spPr>
        <p:txBody>
          <a:bodyPr wrap="square" rtlCol="0">
            <a:spAutoFit/>
          </a:bodyPr>
          <a:lstStyle/>
          <a:p>
            <a:r>
              <a:rPr lang="en-US" sz="2000" dirty="0" smtClean="0"/>
              <a:t>Do you want to hurt others?</a:t>
            </a:r>
            <a:endParaRPr lang="en-US" sz="2000" dirty="0"/>
          </a:p>
        </p:txBody>
      </p:sp>
      <p:sp>
        <p:nvSpPr>
          <p:cNvPr id="16" name="TextBox 15"/>
          <p:cNvSpPr txBox="1"/>
          <p:nvPr/>
        </p:nvSpPr>
        <p:spPr>
          <a:xfrm>
            <a:off x="6187966" y="2377967"/>
            <a:ext cx="3124200" cy="338554"/>
          </a:xfrm>
          <a:prstGeom prst="rect">
            <a:avLst/>
          </a:prstGeom>
          <a:solidFill>
            <a:schemeClr val="bg2">
              <a:lumMod val="75000"/>
            </a:schemeClr>
          </a:solidFill>
        </p:spPr>
        <p:txBody>
          <a:bodyPr wrap="square" rtlCol="0">
            <a:spAutoFit/>
          </a:bodyPr>
          <a:lstStyle/>
          <a:p>
            <a:r>
              <a:rPr lang="en-US" sz="1600" dirty="0" smtClean="0"/>
              <a:t>yes</a:t>
            </a:r>
            <a:endParaRPr lang="en-US" sz="1600" dirty="0"/>
          </a:p>
        </p:txBody>
      </p:sp>
      <p:sp>
        <p:nvSpPr>
          <p:cNvPr id="17" name="TextBox 16"/>
          <p:cNvSpPr txBox="1"/>
          <p:nvPr/>
        </p:nvSpPr>
        <p:spPr>
          <a:xfrm>
            <a:off x="5588876" y="2362578"/>
            <a:ext cx="381000" cy="369332"/>
          </a:xfrm>
          <a:prstGeom prst="rect">
            <a:avLst/>
          </a:prstGeom>
          <a:solidFill>
            <a:srgbClr val="FFFF00"/>
          </a:solidFill>
        </p:spPr>
        <p:txBody>
          <a:bodyPr wrap="square" rtlCol="0">
            <a:spAutoFit/>
          </a:bodyPr>
          <a:lstStyle/>
          <a:p>
            <a:r>
              <a:rPr lang="en-US" dirty="0"/>
              <a:t>?</a:t>
            </a:r>
          </a:p>
        </p:txBody>
      </p:sp>
    </p:spTree>
    <p:extLst>
      <p:ext uri="{BB962C8B-B14F-4D97-AF65-F5344CB8AC3E}">
        <p14:creationId xmlns:p14="http://schemas.microsoft.com/office/powerpoint/2010/main" val="130071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Pipeline Components: Checkboxes</a:t>
            </a:r>
            <a:endParaRPr lang="en-US" dirty="0"/>
          </a:p>
        </p:txBody>
      </p:sp>
      <p:pic>
        <p:nvPicPr>
          <p:cNvPr id="7" name="Picture 21"/>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6590" b="81567" l="69091" r="97273">
                        <a14:foregroundMark x1="76234" y1="76959" x2="76234" y2="76959"/>
                        <a14:foregroundMark x1="71948" y1="71429" x2="71948" y2="71429"/>
                        <a14:foregroundMark x1="72987" y1="73272" x2="72987" y2="73272"/>
                        <a14:foregroundMark x1="87273" y1="27189" x2="87273" y2="27189"/>
                      </a14:backgroundRemoval>
                    </a14:imgEffect>
                  </a14:imgLayer>
                </a14:imgProps>
              </a:ext>
              <a:ext uri="{28A0092B-C50C-407E-A947-70E740481C1C}">
                <a14:useLocalDpi xmlns:a14="http://schemas.microsoft.com/office/drawing/2010/main" val="0"/>
              </a:ext>
            </a:extLst>
          </a:blip>
          <a:srcRect l="71243" t="18894" r="2753" b="11002"/>
          <a:stretch/>
        </p:blipFill>
        <p:spPr bwMode="auto">
          <a:xfrm rot="9375179" flipH="1">
            <a:off x="8122315" y="3904137"/>
            <a:ext cx="2478899" cy="236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90800" y="2288626"/>
            <a:ext cx="2992358"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r"/>
            <a:r>
              <a:rPr lang="en-US" sz="3200" dirty="0" smtClean="0"/>
              <a:t>Smoking </a:t>
            </a:r>
            <a:endParaRPr lang="en-US" sz="3200" dirty="0"/>
          </a:p>
        </p:txBody>
      </p:sp>
      <p:sp>
        <p:nvSpPr>
          <p:cNvPr id="9" name="TextBox 8"/>
          <p:cNvSpPr txBox="1"/>
          <p:nvPr/>
        </p:nvSpPr>
        <p:spPr>
          <a:xfrm>
            <a:off x="5715000" y="1770994"/>
            <a:ext cx="2535118" cy="584775"/>
          </a:xfrm>
          <a:prstGeom prst="rect">
            <a:avLst/>
          </a:prstGeom>
          <a:solidFill>
            <a:schemeClr val="bg2">
              <a:lumMod val="75000"/>
            </a:schemeClr>
          </a:solidFill>
        </p:spPr>
        <p:txBody>
          <a:bodyPr wrap="none" rtlCol="0">
            <a:spAutoFit/>
          </a:bodyPr>
          <a:lstStyle/>
          <a:p>
            <a:r>
              <a:rPr lang="en-US" sz="3200" dirty="0"/>
              <a:t>Content Value</a:t>
            </a:r>
          </a:p>
        </p:txBody>
      </p:sp>
      <p:sp>
        <p:nvSpPr>
          <p:cNvPr id="10" name="TextBox 9"/>
          <p:cNvSpPr txBox="1"/>
          <p:nvPr/>
        </p:nvSpPr>
        <p:spPr>
          <a:xfrm>
            <a:off x="5715000" y="2288625"/>
            <a:ext cx="2535118" cy="584775"/>
          </a:xfrm>
          <a:prstGeom prst="rect">
            <a:avLst/>
          </a:prstGeom>
          <a:solidFill>
            <a:srgbClr val="FFFF00"/>
          </a:solidFill>
        </p:spPr>
        <p:txBody>
          <a:bodyPr wrap="square" rtlCol="0">
            <a:spAutoFit/>
          </a:bodyPr>
          <a:lstStyle/>
          <a:p>
            <a:r>
              <a:rPr lang="en-US" sz="3200" dirty="0" smtClean="0"/>
              <a:t>Y [ ]   N [x]</a:t>
            </a:r>
            <a:endParaRPr lang="en-US" sz="3200" dirty="0"/>
          </a:p>
        </p:txBody>
      </p:sp>
      <p:sp>
        <p:nvSpPr>
          <p:cNvPr id="11" name="Rounded Rectangular Callout 10"/>
          <p:cNvSpPr/>
          <p:nvPr/>
        </p:nvSpPr>
        <p:spPr>
          <a:xfrm>
            <a:off x="3276600" y="3581400"/>
            <a:ext cx="2209800" cy="1524000"/>
          </a:xfrm>
          <a:prstGeom prst="wedgeRoundRectCallout">
            <a:avLst>
              <a:gd name="adj1" fmla="val -20236"/>
              <a:gd name="adj2" fmla="val -9689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Concepts in content headings only asserted if content value contains positive evidence</a:t>
            </a:r>
          </a:p>
        </p:txBody>
      </p:sp>
      <p:sp>
        <p:nvSpPr>
          <p:cNvPr id="12" name="Rounded Rectangular Callout 11"/>
          <p:cNvSpPr/>
          <p:nvPr/>
        </p:nvSpPr>
        <p:spPr>
          <a:xfrm>
            <a:off x="6422472" y="3697315"/>
            <a:ext cx="1905000" cy="990600"/>
          </a:xfrm>
          <a:prstGeom prst="wedgeRoundRectCallout">
            <a:avLst>
              <a:gd name="adj1" fmla="val -16545"/>
              <a:gd name="adj2" fmla="val -142195"/>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Negative Evidence sought out</a:t>
            </a:r>
          </a:p>
        </p:txBody>
      </p:sp>
      <p:sp>
        <p:nvSpPr>
          <p:cNvPr id="13" name="TextBox 12"/>
          <p:cNvSpPr txBox="1"/>
          <p:nvPr/>
        </p:nvSpPr>
        <p:spPr>
          <a:xfrm rot="4005858">
            <a:off x="8622896" y="4692024"/>
            <a:ext cx="1472214" cy="830997"/>
          </a:xfrm>
          <a:prstGeom prst="rect">
            <a:avLst/>
          </a:prstGeom>
          <a:blipFill>
            <a:blip r:embed="rId4"/>
            <a:tile tx="0" ty="0" sx="100000" sy="100000" flip="none" algn="tl"/>
          </a:blipFill>
          <a:effectLst>
            <a:outerShdw blurRad="50800" dist="50800" dir="5400000" algn="ctr" rotWithShape="0">
              <a:srgbClr val="000000">
                <a:alpha val="0"/>
              </a:srgbClr>
            </a:outerShdw>
            <a:softEdge rad="63500"/>
          </a:effectLst>
        </p:spPr>
        <p:txBody>
          <a:bodyPr wrap="square" rtlCol="0">
            <a:spAutoFit/>
          </a:bodyPr>
          <a:lstStyle/>
          <a:p>
            <a:r>
              <a:rPr lang="en-US" sz="2400" dirty="0" smtClean="0"/>
              <a:t>Check Boxes</a:t>
            </a:r>
            <a:endParaRPr lang="en-US" sz="2400" dirty="0"/>
          </a:p>
        </p:txBody>
      </p:sp>
      <p:sp>
        <p:nvSpPr>
          <p:cNvPr id="15" name="TextBox 14"/>
          <p:cNvSpPr txBox="1"/>
          <p:nvPr/>
        </p:nvSpPr>
        <p:spPr>
          <a:xfrm>
            <a:off x="2590800" y="1781174"/>
            <a:ext cx="2992358" cy="507453"/>
          </a:xfrm>
          <a:prstGeom prst="rect">
            <a:avLst/>
          </a:prstGeom>
          <a:solidFill>
            <a:schemeClr val="accent2"/>
          </a:solidFill>
        </p:spPr>
        <p:txBody>
          <a:bodyPr wrap="none" rtlCol="0">
            <a:noAutofit/>
          </a:bodyPr>
          <a:lstStyle/>
          <a:p>
            <a:r>
              <a:rPr lang="en-US" sz="3200" dirty="0"/>
              <a:t>Content Heading</a:t>
            </a:r>
          </a:p>
        </p:txBody>
      </p:sp>
    </p:spTree>
    <p:extLst>
      <p:ext uri="{BB962C8B-B14F-4D97-AF65-F5344CB8AC3E}">
        <p14:creationId xmlns:p14="http://schemas.microsoft.com/office/powerpoint/2010/main" val="3934203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8" name="Group 27"/>
          <p:cNvGrpSpPr/>
          <p:nvPr/>
        </p:nvGrpSpPr>
        <p:grpSpPr>
          <a:xfrm>
            <a:off x="1039545" y="4526977"/>
            <a:ext cx="1676401" cy="1880038"/>
            <a:chOff x="6019800" y="3574069"/>
            <a:chExt cx="1676401" cy="1880038"/>
          </a:xfrm>
        </p:grpSpPr>
        <p:grpSp>
          <p:nvGrpSpPr>
            <p:cNvPr id="29" name="Group 28"/>
            <p:cNvGrpSpPr/>
            <p:nvPr/>
          </p:nvGrpSpPr>
          <p:grpSpPr>
            <a:xfrm>
              <a:off x="6019800" y="3574069"/>
              <a:ext cx="1676401" cy="1880038"/>
              <a:chOff x="5867400" y="3581400"/>
              <a:chExt cx="1676401" cy="1880038"/>
            </a:xfrm>
          </p:grpSpPr>
          <p:sp>
            <p:nvSpPr>
              <p:cNvPr id="44" name="Snip Single Corner Rectangle 43"/>
              <p:cNvSpPr/>
              <p:nvPr/>
            </p:nvSpPr>
            <p:spPr>
              <a:xfrm>
                <a:off x="5867400" y="3581400"/>
                <a:ext cx="1676401" cy="1880038"/>
              </a:xfrm>
              <a:prstGeom prst="snip1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6019801" y="3979505"/>
                <a:ext cx="1281569" cy="369332"/>
              </a:xfrm>
              <a:prstGeom prst="rect">
                <a:avLst/>
              </a:prstGeom>
              <a:solidFill>
                <a:schemeClr val="bg1"/>
              </a:solidFill>
            </p:spPr>
            <p:txBody>
              <a:bodyPr wrap="none" rtlCol="0">
                <a:spAutoFit/>
              </a:bodyPr>
              <a:lstStyle/>
              <a:p>
                <a:r>
                  <a:rPr lang="en-US" dirty="0" smtClean="0"/>
                  <a:t>Clinical Text</a:t>
                </a:r>
                <a:endParaRPr lang="en-US" dirty="0"/>
              </a:p>
            </p:txBody>
          </p:sp>
        </p:grpSp>
        <p:sp>
          <p:nvSpPr>
            <p:cNvPr id="30" name="Rectangle 29"/>
            <p:cNvSpPr/>
            <p:nvPr/>
          </p:nvSpPr>
          <p:spPr>
            <a:xfrm>
              <a:off x="6324600" y="4449918"/>
              <a:ext cx="3807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552946" y="4678518"/>
              <a:ext cx="3807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324346" y="4907118"/>
              <a:ext cx="380746" cy="152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Rectangle 32"/>
            <p:cNvSpPr/>
            <p:nvPr/>
          </p:nvSpPr>
          <p:spPr>
            <a:xfrm>
              <a:off x="6553200" y="5135718"/>
              <a:ext cx="3807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743573" y="4449918"/>
              <a:ext cx="190373"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010400" y="4678518"/>
              <a:ext cx="380746" cy="152400"/>
            </a:xfrm>
            <a:prstGeom prst="rect">
              <a:avLst/>
            </a:prstGeom>
            <a:solidFill>
              <a:schemeClr val="accent1"/>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6" name="Rectangle 35"/>
            <p:cNvSpPr/>
            <p:nvPr/>
          </p:nvSpPr>
          <p:spPr>
            <a:xfrm>
              <a:off x="6781800" y="4907118"/>
              <a:ext cx="3807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324346" y="46785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010146" y="44499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238746" y="44499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324346" y="51357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239000" y="49071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010400" y="51357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238746" y="5135718"/>
              <a:ext cx="15214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r>
              <a:rPr lang="en-US" sz="4000" dirty="0" smtClean="0"/>
              <a:t>Colonoscopy Quality: </a:t>
            </a:r>
            <a:br>
              <a:rPr lang="en-US" sz="4000" dirty="0" smtClean="0"/>
            </a:br>
            <a:r>
              <a:rPr lang="en-US" sz="4000" dirty="0" smtClean="0"/>
              <a:t>Bowel Prep Annotator: Classes, Anchors, Evidence</a:t>
            </a:r>
            <a:endParaRPr lang="en-US" sz="4000" dirty="0"/>
          </a:p>
        </p:txBody>
      </p:sp>
      <p:grpSp>
        <p:nvGrpSpPr>
          <p:cNvPr id="48" name="Group 47"/>
          <p:cNvGrpSpPr/>
          <p:nvPr/>
        </p:nvGrpSpPr>
        <p:grpSpPr>
          <a:xfrm>
            <a:off x="3741682" y="4435377"/>
            <a:ext cx="7218577" cy="1019908"/>
            <a:chOff x="3741682" y="4435377"/>
            <a:chExt cx="7218577" cy="1019908"/>
          </a:xfrm>
        </p:grpSpPr>
        <p:sp>
          <p:nvSpPr>
            <p:cNvPr id="47" name="Rectangular Callout 46"/>
            <p:cNvSpPr/>
            <p:nvPr/>
          </p:nvSpPr>
          <p:spPr>
            <a:xfrm>
              <a:off x="3855234" y="4739786"/>
              <a:ext cx="2336530" cy="470923"/>
            </a:xfrm>
            <a:prstGeom prst="wedgeRectCallout">
              <a:avLst>
                <a:gd name="adj1" fmla="val -146783"/>
                <a:gd name="adj2" fmla="val 207099"/>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4" name="Rounded Rectangle 13"/>
            <p:cNvSpPr/>
            <p:nvPr/>
          </p:nvSpPr>
          <p:spPr>
            <a:xfrm>
              <a:off x="3741682" y="4435377"/>
              <a:ext cx="7218577" cy="1019908"/>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nchorCtr="0"/>
            <a:lstStyle/>
            <a:p>
              <a:pPr algn="r"/>
              <a:r>
                <a:rPr lang="en-US" dirty="0" smtClean="0"/>
                <a:t>Bowel Preparation</a:t>
              </a:r>
              <a:endParaRPr lang="en-US" dirty="0"/>
            </a:p>
          </p:txBody>
        </p:sp>
        <p:sp>
          <p:nvSpPr>
            <p:cNvPr id="7" name="Rectangle 6"/>
            <p:cNvSpPr/>
            <p:nvPr/>
          </p:nvSpPr>
          <p:spPr>
            <a:xfrm>
              <a:off x="3855234" y="4605069"/>
              <a:ext cx="1552575" cy="4381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Colon prep</a:t>
              </a:r>
              <a:endParaRPr lang="en-US" dirty="0"/>
            </a:p>
          </p:txBody>
        </p:sp>
        <p:sp>
          <p:nvSpPr>
            <p:cNvPr id="8" name="Rectangle 7"/>
            <p:cNvSpPr/>
            <p:nvPr/>
          </p:nvSpPr>
          <p:spPr>
            <a:xfrm>
              <a:off x="5355306" y="4605069"/>
              <a:ext cx="681154" cy="438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was</a:t>
              </a:r>
              <a:endParaRPr lang="en-US" dirty="0"/>
            </a:p>
          </p:txBody>
        </p:sp>
        <p:sp>
          <p:nvSpPr>
            <p:cNvPr id="9" name="Rectangle 8"/>
            <p:cNvSpPr/>
            <p:nvPr/>
          </p:nvSpPr>
          <p:spPr>
            <a:xfrm>
              <a:off x="5982204" y="4605069"/>
              <a:ext cx="806730" cy="43815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good</a:t>
              </a:r>
              <a:endParaRPr lang="en-US" dirty="0"/>
            </a:p>
          </p:txBody>
        </p:sp>
        <p:sp>
          <p:nvSpPr>
            <p:cNvPr id="15" name="Rectangle 14"/>
            <p:cNvSpPr/>
            <p:nvPr/>
          </p:nvSpPr>
          <p:spPr>
            <a:xfrm>
              <a:off x="7168013" y="4824144"/>
              <a:ext cx="3724032" cy="498906"/>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Bowel Preparation Quality: </a:t>
              </a:r>
              <a:endParaRPr lang="en-US" dirty="0"/>
            </a:p>
          </p:txBody>
        </p:sp>
        <p:sp>
          <p:nvSpPr>
            <p:cNvPr id="16" name="Rectangle 15"/>
            <p:cNvSpPr/>
            <p:nvPr/>
          </p:nvSpPr>
          <p:spPr>
            <a:xfrm>
              <a:off x="9820464" y="4854522"/>
              <a:ext cx="930903" cy="43815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“good”</a:t>
              </a:r>
              <a:endParaRPr lang="en-US" dirty="0"/>
            </a:p>
          </p:txBody>
        </p:sp>
      </p:grpSp>
      <p:grpSp>
        <p:nvGrpSpPr>
          <p:cNvPr id="49" name="Group 48"/>
          <p:cNvGrpSpPr/>
          <p:nvPr/>
        </p:nvGrpSpPr>
        <p:grpSpPr>
          <a:xfrm>
            <a:off x="936711" y="1867078"/>
            <a:ext cx="10088642" cy="461665"/>
            <a:chOff x="936711" y="1867078"/>
            <a:chExt cx="10088642" cy="461665"/>
          </a:xfrm>
        </p:grpSpPr>
        <p:sp>
          <p:nvSpPr>
            <p:cNvPr id="17" name="Rectangle 16"/>
            <p:cNvSpPr/>
            <p:nvPr/>
          </p:nvSpPr>
          <p:spPr>
            <a:xfrm>
              <a:off x="936711" y="1879047"/>
              <a:ext cx="1081714" cy="4496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Rule</a:t>
              </a:r>
              <a:endParaRPr lang="en-US" sz="2400" dirty="0"/>
            </a:p>
          </p:txBody>
        </p:sp>
        <p:sp>
          <p:nvSpPr>
            <p:cNvPr id="25" name="TextBox 24"/>
            <p:cNvSpPr txBox="1"/>
            <p:nvPr/>
          </p:nvSpPr>
          <p:spPr>
            <a:xfrm>
              <a:off x="2018425" y="1867078"/>
              <a:ext cx="9006928" cy="461665"/>
            </a:xfrm>
            <a:prstGeom prst="rect">
              <a:avLst/>
            </a:prstGeom>
            <a:noFill/>
            <a:ln>
              <a:solidFill>
                <a:schemeClr val="tx1"/>
              </a:solidFill>
            </a:ln>
          </p:spPr>
          <p:txBody>
            <a:bodyPr wrap="square" rtlCol="0">
              <a:spAutoFit/>
            </a:bodyPr>
            <a:lstStyle/>
            <a:p>
              <a:r>
                <a:rPr lang="en-US" sz="2400" dirty="0"/>
                <a:t>Bowel Preparation </a:t>
              </a:r>
              <a:r>
                <a:rPr lang="en-US" sz="2400" dirty="0" smtClean="0"/>
                <a:t>Class = </a:t>
              </a:r>
              <a:r>
                <a:rPr lang="en-US" sz="2400" dirty="0"/>
                <a:t>Bowel prep Anchor + Bowel Prep </a:t>
              </a:r>
              <a:r>
                <a:rPr lang="en-US" sz="2400" dirty="0" smtClean="0"/>
                <a:t>Evidence</a:t>
              </a:r>
              <a:endParaRPr lang="en-US" sz="2400" dirty="0"/>
            </a:p>
          </p:txBody>
        </p:sp>
      </p:grpSp>
      <p:grpSp>
        <p:nvGrpSpPr>
          <p:cNvPr id="50" name="Group 49"/>
          <p:cNvGrpSpPr/>
          <p:nvPr/>
        </p:nvGrpSpPr>
        <p:grpSpPr>
          <a:xfrm>
            <a:off x="2330250" y="2435153"/>
            <a:ext cx="8695101" cy="1629297"/>
            <a:chOff x="2330250" y="2435153"/>
            <a:chExt cx="8695101" cy="1629297"/>
          </a:xfrm>
        </p:grpSpPr>
        <p:sp>
          <p:nvSpPr>
            <p:cNvPr id="10" name="Rectangle 9"/>
            <p:cNvSpPr/>
            <p:nvPr/>
          </p:nvSpPr>
          <p:spPr>
            <a:xfrm>
              <a:off x="5360278" y="2913083"/>
              <a:ext cx="2554215" cy="115136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r>
                <a:rPr lang="en-US" dirty="0" smtClean="0">
                  <a:solidFill>
                    <a:schemeClr val="bg1"/>
                  </a:solidFill>
                </a:rPr>
                <a:t>Bowel Prep Class</a:t>
              </a:r>
            </a:p>
            <a:p>
              <a:pPr marL="285750" indent="-285750">
                <a:buFont typeface="Arial" panose="020B0604020202020204" pitchFamily="34" charset="0"/>
                <a:buChar char="•"/>
              </a:pPr>
              <a:r>
                <a:rPr lang="en-US" dirty="0" smtClean="0">
                  <a:solidFill>
                    <a:schemeClr val="bg1"/>
                  </a:solidFill>
                </a:rPr>
                <a:t>Preparation |prep</a:t>
              </a:r>
            </a:p>
            <a:p>
              <a:pPr marL="285750" indent="-285750">
                <a:buFont typeface="Arial" panose="020B0604020202020204" pitchFamily="34" charset="0"/>
                <a:buChar char="•"/>
              </a:pPr>
              <a:r>
                <a:rPr lang="en-US" dirty="0" smtClean="0">
                  <a:solidFill>
                    <a:schemeClr val="bg1"/>
                  </a:solidFill>
                </a:rPr>
                <a:t>Visualization | visualized</a:t>
              </a:r>
              <a:endParaRPr lang="en-US" dirty="0">
                <a:solidFill>
                  <a:schemeClr val="bg1"/>
                </a:solidFill>
              </a:endParaRPr>
            </a:p>
          </p:txBody>
        </p:sp>
        <p:sp>
          <p:nvSpPr>
            <p:cNvPr id="12" name="Rectangle 11"/>
            <p:cNvSpPr/>
            <p:nvPr/>
          </p:nvSpPr>
          <p:spPr>
            <a:xfrm>
              <a:off x="5360278" y="2435153"/>
              <a:ext cx="2537453" cy="3882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Anchor Category</a:t>
              </a:r>
              <a:endParaRPr lang="en-US" sz="2400" dirty="0"/>
            </a:p>
          </p:txBody>
        </p:sp>
        <p:sp>
          <p:nvSpPr>
            <p:cNvPr id="13" name="Rectangle 12"/>
            <p:cNvSpPr/>
            <p:nvPr/>
          </p:nvSpPr>
          <p:spPr>
            <a:xfrm>
              <a:off x="8116438" y="2456917"/>
              <a:ext cx="2908913" cy="3665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Evidence Category</a:t>
              </a:r>
              <a:endParaRPr lang="en-US" sz="2400" dirty="0"/>
            </a:p>
          </p:txBody>
        </p:sp>
        <p:sp>
          <p:nvSpPr>
            <p:cNvPr id="19" name="Rectangle 18"/>
            <p:cNvSpPr/>
            <p:nvPr/>
          </p:nvSpPr>
          <p:spPr>
            <a:xfrm>
              <a:off x="2330250" y="2438201"/>
              <a:ext cx="2840840" cy="38896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Category Class</a:t>
              </a:r>
              <a:endParaRPr lang="en-US" sz="2400" dirty="0"/>
            </a:p>
          </p:txBody>
        </p:sp>
        <p:sp>
          <p:nvSpPr>
            <p:cNvPr id="27" name="Rectangle 26"/>
            <p:cNvSpPr/>
            <p:nvPr/>
          </p:nvSpPr>
          <p:spPr>
            <a:xfrm>
              <a:off x="8116437" y="2915796"/>
              <a:ext cx="2908913" cy="1125686"/>
            </a:xfrm>
            <a:prstGeom prst="rect">
              <a:avLst/>
            </a:prstGeom>
          </p:spPr>
          <p:style>
            <a:lnRef idx="1">
              <a:schemeClr val="accent4"/>
            </a:lnRef>
            <a:fillRef idx="2">
              <a:schemeClr val="accent4"/>
            </a:fillRef>
            <a:effectRef idx="1">
              <a:schemeClr val="accent4"/>
            </a:effectRef>
            <a:fontRef idx="minor">
              <a:schemeClr val="dk1"/>
            </a:fontRef>
          </p:style>
          <p:txBody>
            <a:bodyPr rtlCol="0" anchor="t" anchorCtr="0"/>
            <a:lstStyle/>
            <a:p>
              <a:r>
                <a:rPr lang="en-US" dirty="0" smtClean="0"/>
                <a:t>Bowel Prep Evidence Class</a:t>
              </a:r>
            </a:p>
            <a:p>
              <a:r>
                <a:rPr lang="en-US" dirty="0" smtClean="0"/>
                <a:t>Good |Fair |Poor |Excellent| Adequate</a:t>
              </a:r>
              <a:endParaRPr lang="en-US" dirty="0"/>
            </a:p>
          </p:txBody>
        </p:sp>
      </p:grpSp>
      <p:sp>
        <p:nvSpPr>
          <p:cNvPr id="46" name="Rectangular Callout 45"/>
          <p:cNvSpPr/>
          <p:nvPr/>
        </p:nvSpPr>
        <p:spPr>
          <a:xfrm>
            <a:off x="675636" y="4235509"/>
            <a:ext cx="2336530" cy="470923"/>
          </a:xfrm>
          <a:prstGeom prst="wedgeRectCallout">
            <a:avLst>
              <a:gd name="adj1" fmla="val -20382"/>
              <a:gd name="adj2" fmla="val 305301"/>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Bowel prep was good</a:t>
            </a:r>
            <a:endParaRPr lang="en-US" dirty="0"/>
          </a:p>
        </p:txBody>
      </p:sp>
    </p:spTree>
    <p:extLst>
      <p:ext uri="{BB962C8B-B14F-4D97-AF65-F5344CB8AC3E}">
        <p14:creationId xmlns:p14="http://schemas.microsoft.com/office/powerpoint/2010/main" val="3750064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ppt_x"/>
                                          </p:val>
                                        </p:tav>
                                        <p:tav tm="100000">
                                          <p:val>
                                            <p:strVal val="#ppt_x"/>
                                          </p:val>
                                        </p:tav>
                                      </p:tavLst>
                                    </p:anim>
                                    <p:anim calcmode="lin" valueType="num">
                                      <p:cBhvr additive="base">
                                        <p:cTn id="1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061545" y="5150069"/>
            <a:ext cx="3993931" cy="85133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Picture of Machine Learning</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Kinds of Features</a:t>
            </a:r>
          </a:p>
          <a:p>
            <a:pPr lvl="1"/>
            <a:r>
              <a:rPr lang="en-US" dirty="0" smtClean="0"/>
              <a:t>Words to left, right of a candidate</a:t>
            </a:r>
          </a:p>
          <a:p>
            <a:pPr lvl="1"/>
            <a:r>
              <a:rPr lang="en-US" dirty="0" smtClean="0"/>
              <a:t>Part of speech to left, right of candidate</a:t>
            </a:r>
          </a:p>
          <a:p>
            <a:pPr lvl="1"/>
            <a:r>
              <a:rPr lang="en-US" dirty="0" smtClean="0"/>
              <a:t>Section, doc type candidate is in</a:t>
            </a:r>
          </a:p>
          <a:p>
            <a:pPr lvl="1"/>
            <a:r>
              <a:rPr lang="en-US" dirty="0" smtClean="0"/>
              <a:t>Topological features (indentation, capitalization, spacing)</a:t>
            </a:r>
          </a:p>
          <a:p>
            <a:r>
              <a:rPr lang="en-US" dirty="0" smtClean="0"/>
              <a:t>Features into Vector per candidate</a:t>
            </a:r>
          </a:p>
          <a:p>
            <a:r>
              <a:rPr lang="en-US" dirty="0" smtClean="0"/>
              <a:t>Each Vector tagged with a known category answer</a:t>
            </a:r>
          </a:p>
          <a:p>
            <a:endParaRPr lang="en-US" dirty="0"/>
          </a:p>
        </p:txBody>
      </p:sp>
      <p:pic>
        <p:nvPicPr>
          <p:cNvPr id="4" name="Picture 3"/>
          <p:cNvPicPr>
            <a:picLocks noChangeAspect="1"/>
          </p:cNvPicPr>
          <p:nvPr/>
        </p:nvPicPr>
        <p:blipFill>
          <a:blip r:embed="rId2"/>
          <a:stretch>
            <a:fillRect/>
          </a:stretch>
        </p:blipFill>
        <p:spPr>
          <a:xfrm>
            <a:off x="6497661" y="2121612"/>
            <a:ext cx="4704724" cy="2502940"/>
          </a:xfrm>
          <a:prstGeom prst="rect">
            <a:avLst/>
          </a:prstGeom>
        </p:spPr>
      </p:pic>
      <p:sp>
        <p:nvSpPr>
          <p:cNvPr id="12" name="Rectangle 11"/>
          <p:cNvSpPr/>
          <p:nvPr/>
        </p:nvSpPr>
        <p:spPr>
          <a:xfrm>
            <a:off x="6497662" y="4078014"/>
            <a:ext cx="1143360" cy="115614"/>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5" name="Curved Connector 14"/>
          <p:cNvCxnSpPr>
            <a:endCxn id="12" idx="1"/>
          </p:cNvCxnSpPr>
          <p:nvPr/>
        </p:nvCxnSpPr>
        <p:spPr>
          <a:xfrm flipV="1">
            <a:off x="4981903" y="4135821"/>
            <a:ext cx="1515759" cy="148721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129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Road Map</a:t>
            </a:r>
            <a:endParaRPr lang="en-US"/>
          </a:p>
        </p:txBody>
      </p:sp>
      <p:pic>
        <p:nvPicPr>
          <p:cNvPr id="4" name="Picture 3"/>
          <p:cNvPicPr>
            <a:picLocks noChangeAspect="1"/>
          </p:cNvPicPr>
          <p:nvPr/>
        </p:nvPicPr>
        <p:blipFill>
          <a:blip r:embed="rId2"/>
          <a:stretch>
            <a:fillRect/>
          </a:stretch>
        </p:blipFill>
        <p:spPr>
          <a:xfrm>
            <a:off x="789137" y="1960879"/>
            <a:ext cx="2336865" cy="1392237"/>
          </a:xfrm>
          <a:prstGeom prst="rect">
            <a:avLst/>
          </a:prstGeom>
        </p:spPr>
      </p:pic>
      <p:pic>
        <p:nvPicPr>
          <p:cNvPr id="12" name="Picture 11"/>
          <p:cNvPicPr>
            <a:picLocks noChangeAspect="1"/>
          </p:cNvPicPr>
          <p:nvPr/>
        </p:nvPicPr>
        <p:blipFill>
          <a:blip r:embed="rId3"/>
          <a:stretch>
            <a:fillRect/>
          </a:stretch>
        </p:blipFill>
        <p:spPr>
          <a:xfrm>
            <a:off x="2612956" y="4601559"/>
            <a:ext cx="1564957" cy="1262948"/>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6543039" y="4174547"/>
            <a:ext cx="2182613" cy="1318584"/>
          </a:xfrm>
          <a:prstGeom prst="rect">
            <a:avLst/>
          </a:prstGeom>
          <a:ln>
            <a:solidFill>
              <a:schemeClr val="tx1"/>
            </a:solidFill>
          </a:ln>
        </p:spPr>
      </p:pic>
      <p:pic>
        <p:nvPicPr>
          <p:cNvPr id="14" name="Picture 13"/>
          <p:cNvPicPr>
            <a:picLocks noChangeAspect="1"/>
          </p:cNvPicPr>
          <p:nvPr/>
        </p:nvPicPr>
        <p:blipFill rotWithShape="1">
          <a:blip r:embed="rId5"/>
          <a:srcRect l="1" r="8578"/>
          <a:stretch/>
        </p:blipFill>
        <p:spPr>
          <a:xfrm>
            <a:off x="9656535" y="2189480"/>
            <a:ext cx="1551655" cy="1381125"/>
          </a:xfrm>
          <a:prstGeom prst="rect">
            <a:avLst/>
          </a:prstGeom>
        </p:spPr>
      </p:pic>
      <p:pic>
        <p:nvPicPr>
          <p:cNvPr id="15" name="Picture 14"/>
          <p:cNvPicPr>
            <a:picLocks noChangeAspect="1"/>
          </p:cNvPicPr>
          <p:nvPr/>
        </p:nvPicPr>
        <p:blipFill>
          <a:blip r:embed="rId6"/>
          <a:stretch>
            <a:fillRect/>
          </a:stretch>
        </p:blipFill>
        <p:spPr>
          <a:xfrm>
            <a:off x="6627267" y="2071427"/>
            <a:ext cx="2907575" cy="1499178"/>
          </a:xfrm>
          <a:prstGeom prst="rect">
            <a:avLst/>
          </a:prstGeom>
        </p:spPr>
      </p:pic>
      <p:pic>
        <p:nvPicPr>
          <p:cNvPr id="18" name="Picture 17"/>
          <p:cNvPicPr>
            <a:picLocks noChangeAspect="1"/>
          </p:cNvPicPr>
          <p:nvPr/>
        </p:nvPicPr>
        <p:blipFill>
          <a:blip r:embed="rId7"/>
          <a:stretch>
            <a:fillRect/>
          </a:stretch>
        </p:blipFill>
        <p:spPr>
          <a:xfrm>
            <a:off x="3311485" y="1299892"/>
            <a:ext cx="3025457" cy="1543070"/>
          </a:xfrm>
          <a:prstGeom prst="rect">
            <a:avLst/>
          </a:prstGeom>
        </p:spPr>
      </p:pic>
      <p:cxnSp>
        <p:nvCxnSpPr>
          <p:cNvPr id="20" name="Curved Connector 19"/>
          <p:cNvCxnSpPr>
            <a:endCxn id="12" idx="1"/>
          </p:cNvCxnSpPr>
          <p:nvPr/>
        </p:nvCxnSpPr>
        <p:spPr>
          <a:xfrm rot="16200000" flipH="1">
            <a:off x="484275" y="3104352"/>
            <a:ext cx="2412018" cy="1845344"/>
          </a:xfrm>
          <a:prstGeom prst="curvedConnector2">
            <a:avLst/>
          </a:prstGeom>
          <a:ln w="130175">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12" idx="3"/>
            <a:endCxn id="13" idx="1"/>
          </p:cNvCxnSpPr>
          <p:nvPr/>
        </p:nvCxnSpPr>
        <p:spPr>
          <a:xfrm flipV="1">
            <a:off x="4177913" y="4833839"/>
            <a:ext cx="2365126" cy="399194"/>
          </a:xfrm>
          <a:prstGeom prst="curvedConnector3">
            <a:avLst>
              <a:gd name="adj1" fmla="val 50000"/>
            </a:avLst>
          </a:prstGeom>
          <a:ln w="130175">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a:stCxn id="13" idx="3"/>
            <a:endCxn id="14" idx="3"/>
          </p:cNvCxnSpPr>
          <p:nvPr/>
        </p:nvCxnSpPr>
        <p:spPr>
          <a:xfrm flipV="1">
            <a:off x="8725652" y="2880043"/>
            <a:ext cx="2482538" cy="1953796"/>
          </a:xfrm>
          <a:prstGeom prst="curvedConnector3">
            <a:avLst>
              <a:gd name="adj1" fmla="val 117596"/>
            </a:avLst>
          </a:prstGeom>
          <a:ln w="130175">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rot="10800000">
            <a:off x="9305927" y="2821015"/>
            <a:ext cx="616993" cy="53779"/>
          </a:xfrm>
          <a:prstGeom prst="curvedConnector3">
            <a:avLst>
              <a:gd name="adj1" fmla="val 50000"/>
            </a:avLst>
          </a:prstGeom>
          <a:ln w="130175">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p:cNvCxnSpPr/>
          <p:nvPr/>
        </p:nvCxnSpPr>
        <p:spPr>
          <a:xfrm rot="10800000">
            <a:off x="6035084" y="2683995"/>
            <a:ext cx="776159" cy="184206"/>
          </a:xfrm>
          <a:prstGeom prst="curvedConnector3">
            <a:avLst>
              <a:gd name="adj1" fmla="val 50000"/>
            </a:avLst>
          </a:prstGeom>
          <a:ln w="130175">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9099433">
            <a:off x="722054" y="2163914"/>
            <a:ext cx="1309974" cy="461665"/>
          </a:xfrm>
          <a:prstGeom prst="rect">
            <a:avLst/>
          </a:prstGeom>
          <a:solidFill>
            <a:schemeClr val="accent2">
              <a:lumMod val="40000"/>
              <a:lumOff val="60000"/>
            </a:schemeClr>
          </a:solidFill>
        </p:spPr>
        <p:txBody>
          <a:bodyPr wrap="none" rtlCol="0">
            <a:spAutoFit/>
          </a:bodyPr>
          <a:lstStyle/>
          <a:p>
            <a:r>
              <a:rPr lang="en-US" sz="2400" dirty="0" smtClean="0"/>
              <a:t>Use Case</a:t>
            </a:r>
            <a:endParaRPr lang="en-US" sz="2400" dirty="0"/>
          </a:p>
        </p:txBody>
      </p:sp>
      <p:sp>
        <p:nvSpPr>
          <p:cNvPr id="48" name="TextBox 47"/>
          <p:cNvSpPr txBox="1"/>
          <p:nvPr/>
        </p:nvSpPr>
        <p:spPr>
          <a:xfrm>
            <a:off x="2401462" y="3832363"/>
            <a:ext cx="2645917" cy="461665"/>
          </a:xfrm>
          <a:prstGeom prst="rect">
            <a:avLst/>
          </a:prstGeom>
          <a:solidFill>
            <a:schemeClr val="accent2">
              <a:lumMod val="40000"/>
              <a:lumOff val="60000"/>
            </a:schemeClr>
          </a:solidFill>
        </p:spPr>
        <p:txBody>
          <a:bodyPr wrap="none" rtlCol="0">
            <a:spAutoFit/>
          </a:bodyPr>
          <a:lstStyle/>
          <a:p>
            <a:r>
              <a:rPr lang="en-US" sz="2400" dirty="0" smtClean="0"/>
              <a:t>Favorite NLP Recipe</a:t>
            </a:r>
            <a:endParaRPr lang="en-US" sz="2400" dirty="0"/>
          </a:p>
        </p:txBody>
      </p:sp>
      <p:sp>
        <p:nvSpPr>
          <p:cNvPr id="51" name="TextBox 50"/>
          <p:cNvSpPr txBox="1"/>
          <p:nvPr/>
        </p:nvSpPr>
        <p:spPr>
          <a:xfrm rot="1034193">
            <a:off x="7122732" y="5635622"/>
            <a:ext cx="2301143" cy="461665"/>
          </a:xfrm>
          <a:prstGeom prst="rect">
            <a:avLst/>
          </a:prstGeom>
          <a:solidFill>
            <a:schemeClr val="accent2">
              <a:lumMod val="40000"/>
              <a:lumOff val="60000"/>
            </a:schemeClr>
          </a:solidFill>
        </p:spPr>
        <p:txBody>
          <a:bodyPr wrap="none" rtlCol="0">
            <a:spAutoFit/>
          </a:bodyPr>
          <a:lstStyle/>
          <a:p>
            <a:r>
              <a:rPr lang="en-US" sz="2400" dirty="0"/>
              <a:t>d</a:t>
            </a:r>
            <a:r>
              <a:rPr lang="en-US" sz="2400" dirty="0" smtClean="0"/>
              <a:t>omain </a:t>
            </a:r>
            <a:r>
              <a:rPr lang="en-US" sz="2400" dirty="0" smtClean="0"/>
              <a:t>ontology</a:t>
            </a:r>
            <a:endParaRPr lang="en-US" sz="2400" dirty="0"/>
          </a:p>
        </p:txBody>
      </p:sp>
      <p:sp>
        <p:nvSpPr>
          <p:cNvPr id="52" name="TextBox 51"/>
          <p:cNvSpPr txBox="1"/>
          <p:nvPr/>
        </p:nvSpPr>
        <p:spPr>
          <a:xfrm rot="316451">
            <a:off x="8883838" y="1988290"/>
            <a:ext cx="3432735" cy="461665"/>
          </a:xfrm>
          <a:prstGeom prst="rect">
            <a:avLst/>
          </a:prstGeom>
          <a:solidFill>
            <a:schemeClr val="accent2">
              <a:lumMod val="40000"/>
              <a:lumOff val="60000"/>
            </a:schemeClr>
          </a:solidFill>
        </p:spPr>
        <p:txBody>
          <a:bodyPr wrap="none" rtlCol="0">
            <a:spAutoFit/>
          </a:bodyPr>
          <a:lstStyle/>
          <a:p>
            <a:r>
              <a:rPr lang="en-US" sz="2400" dirty="0" smtClean="0"/>
              <a:t>Named Entity Recognition</a:t>
            </a:r>
            <a:endParaRPr lang="en-US" sz="2400" dirty="0"/>
          </a:p>
        </p:txBody>
      </p:sp>
      <p:sp>
        <p:nvSpPr>
          <p:cNvPr id="56" name="TextBox 55"/>
          <p:cNvSpPr txBox="1"/>
          <p:nvPr/>
        </p:nvSpPr>
        <p:spPr>
          <a:xfrm rot="482706">
            <a:off x="3968801" y="964602"/>
            <a:ext cx="3991542" cy="461665"/>
          </a:xfrm>
          <a:prstGeom prst="rect">
            <a:avLst/>
          </a:prstGeom>
          <a:solidFill>
            <a:schemeClr val="accent2">
              <a:lumMod val="40000"/>
              <a:lumOff val="60000"/>
            </a:schemeClr>
          </a:solidFill>
        </p:spPr>
        <p:txBody>
          <a:bodyPr wrap="none" rtlCol="0">
            <a:spAutoFit/>
          </a:bodyPr>
          <a:lstStyle/>
          <a:p>
            <a:r>
              <a:rPr lang="en-US" sz="2400" dirty="0" smtClean="0"/>
              <a:t>High Profile Projects using NLP</a:t>
            </a:r>
            <a:endParaRPr lang="en-US" sz="2400" dirty="0"/>
          </a:p>
        </p:txBody>
      </p:sp>
    </p:spTree>
    <p:extLst>
      <p:ext uri="{BB962C8B-B14F-4D97-AF65-F5344CB8AC3E}">
        <p14:creationId xmlns:p14="http://schemas.microsoft.com/office/powerpoint/2010/main" val="33462692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Other Examples</a:t>
            </a:r>
            <a:endParaRPr lang="en-US" dirty="0"/>
          </a:p>
        </p:txBody>
      </p:sp>
      <p:sp>
        <p:nvSpPr>
          <p:cNvPr id="7" name="Content Placeholder 6"/>
          <p:cNvSpPr>
            <a:spLocks noGrp="1"/>
          </p:cNvSpPr>
          <p:nvPr>
            <p:ph idx="1"/>
          </p:nvPr>
        </p:nvSpPr>
        <p:spPr>
          <a:xfrm>
            <a:off x="838200" y="1825625"/>
            <a:ext cx="10839138" cy="4351338"/>
          </a:xfrm>
        </p:spPr>
        <p:txBody>
          <a:bodyPr>
            <a:noAutofit/>
          </a:bodyPr>
          <a:lstStyle/>
          <a:p>
            <a:r>
              <a:rPr lang="en-US" dirty="0" smtClean="0"/>
              <a:t>Suicide Prevention</a:t>
            </a:r>
          </a:p>
          <a:p>
            <a:pPr lvl="1"/>
            <a:r>
              <a:rPr lang="en-US" dirty="0" smtClean="0"/>
              <a:t>Classifying Suicide Notes – John </a:t>
            </a:r>
            <a:r>
              <a:rPr lang="en-US" dirty="0" err="1" smtClean="0"/>
              <a:t>Pestian</a:t>
            </a:r>
            <a:endParaRPr lang="en-US" dirty="0" smtClean="0"/>
          </a:p>
          <a:p>
            <a:pPr lvl="1"/>
            <a:r>
              <a:rPr lang="en-US" dirty="0" smtClean="0"/>
              <a:t>Real-time Topic Models for Crisis Counseling – </a:t>
            </a:r>
            <a:r>
              <a:rPr lang="en-US" dirty="0" err="1" smtClean="0"/>
              <a:t>Karthnik</a:t>
            </a:r>
            <a:r>
              <a:rPr lang="en-US" dirty="0" smtClean="0"/>
              <a:t> </a:t>
            </a:r>
            <a:r>
              <a:rPr lang="en-US" dirty="0" err="1" smtClean="0"/>
              <a:t>Dinakar</a:t>
            </a:r>
            <a:r>
              <a:rPr lang="en-US" dirty="0" smtClean="0"/>
              <a:t> et al.</a:t>
            </a:r>
          </a:p>
          <a:p>
            <a:pPr lvl="1"/>
            <a:r>
              <a:rPr lang="en-US" dirty="0" smtClean="0"/>
              <a:t>An automated online crisis dispatcher – </a:t>
            </a:r>
            <a:r>
              <a:rPr lang="en-US" dirty="0" err="1" smtClean="0"/>
              <a:t>Siska</a:t>
            </a:r>
            <a:r>
              <a:rPr lang="en-US" dirty="0" smtClean="0"/>
              <a:t> </a:t>
            </a:r>
            <a:r>
              <a:rPr lang="en-US" dirty="0" err="1" smtClean="0"/>
              <a:t>Fitrianie</a:t>
            </a:r>
            <a:r>
              <a:rPr lang="en-US" dirty="0" smtClean="0"/>
              <a:t>, Leon J.M. </a:t>
            </a:r>
            <a:r>
              <a:rPr lang="en-US" dirty="0" err="1" smtClean="0"/>
              <a:t>Rothkrantz</a:t>
            </a:r>
            <a:endParaRPr lang="en-US" dirty="0" smtClean="0"/>
          </a:p>
          <a:p>
            <a:r>
              <a:rPr lang="en-US" dirty="0" smtClean="0"/>
              <a:t>PTSD</a:t>
            </a:r>
            <a:r>
              <a:rPr lang="en-US" sz="2400" dirty="0" smtClean="0"/>
              <a:t> </a:t>
            </a:r>
          </a:p>
          <a:p>
            <a:pPr lvl="1"/>
            <a:r>
              <a:rPr lang="en-US" dirty="0" smtClean="0"/>
              <a:t>Measuring </a:t>
            </a:r>
            <a:r>
              <a:rPr lang="en-US" dirty="0"/>
              <a:t>Use of Evidence Based Psychotherapy for Posttraumatic Stress </a:t>
            </a:r>
            <a:r>
              <a:rPr lang="en-US" dirty="0" smtClean="0"/>
              <a:t>Disorder – Brian Shiner et al. </a:t>
            </a:r>
            <a:endParaRPr lang="en-US" sz="2000" dirty="0" smtClean="0"/>
          </a:p>
          <a:p>
            <a:r>
              <a:rPr lang="en-US" dirty="0" smtClean="0"/>
              <a:t>Ejection Fraction </a:t>
            </a:r>
          </a:p>
          <a:p>
            <a:pPr lvl="1"/>
            <a:r>
              <a:rPr lang="en-US" dirty="0" smtClean="0"/>
              <a:t>Jenifer Garvin, et al.,  S </a:t>
            </a:r>
            <a:r>
              <a:rPr lang="en-US" dirty="0" err="1" smtClean="0"/>
              <a:t>Pakhomov</a:t>
            </a:r>
            <a:r>
              <a:rPr lang="en-US" dirty="0" smtClean="0"/>
              <a:t>, et al.</a:t>
            </a:r>
          </a:p>
          <a:p>
            <a:r>
              <a:rPr lang="en-US" dirty="0" smtClean="0"/>
              <a:t>Sentiment Analysis, Emotion Detection </a:t>
            </a:r>
          </a:p>
          <a:p>
            <a:r>
              <a:rPr lang="en-US" dirty="0" smtClean="0"/>
              <a:t>Alternative Medicine </a:t>
            </a:r>
          </a:p>
          <a:p>
            <a:pPr lvl="1"/>
            <a:endParaRPr lang="en-US" dirty="0" smtClean="0"/>
          </a:p>
          <a:p>
            <a:pPr marL="457200" lvl="1" indent="0">
              <a:buNone/>
            </a:pPr>
            <a:endParaRPr lang="en-US" dirty="0"/>
          </a:p>
          <a:p>
            <a:pPr marL="457200" lvl="1" indent="0">
              <a:buNone/>
            </a:pPr>
            <a:r>
              <a:rPr lang="en-US" dirty="0" smtClean="0"/>
              <a:t/>
            </a:r>
            <a:br>
              <a:rPr lang="en-US" dirty="0" smtClean="0"/>
            </a:br>
            <a:endParaRPr lang="en-US" dirty="0" smtClean="0"/>
          </a:p>
          <a:p>
            <a:pPr lvl="1"/>
            <a:endParaRPr lang="en-US" dirty="0" smtClean="0"/>
          </a:p>
          <a:p>
            <a:pPr marL="0" indent="0">
              <a:buNone/>
            </a:pPr>
            <a:endParaRPr lang="en-US" dirty="0"/>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6604" b="89858" l="9894" r="89753">
                        <a14:foregroundMark x1="44170" y1="8962" x2="44170" y2="16274"/>
                        <a14:foregroundMark x1="45230" y1="16745" x2="51943" y2="17453"/>
                        <a14:foregroundMark x1="55830" y1="16274" x2="54770" y2="12264"/>
                        <a14:foregroundMark x1="54064" y1="11557" x2="49470" y2="7783"/>
                      </a14:backgroundRemoval>
                    </a14:imgEffect>
                  </a14:imgLayer>
                </a14:imgProps>
              </a:ext>
            </a:extLst>
          </a:blip>
          <a:srcRect l="13483" t="33034" r="11444" b="11290"/>
          <a:stretch/>
        </p:blipFill>
        <p:spPr>
          <a:xfrm>
            <a:off x="10133351" y="4242215"/>
            <a:ext cx="1768839" cy="224852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319167" y="918214"/>
            <a:ext cx="1583023" cy="1187267"/>
          </a:xfrm>
          <a:prstGeom prst="rect">
            <a:avLst/>
          </a:prstGeom>
        </p:spPr>
      </p:pic>
    </p:spTree>
    <p:extLst>
      <p:ext uri="{BB962C8B-B14F-4D97-AF65-F5344CB8AC3E}">
        <p14:creationId xmlns:p14="http://schemas.microsoft.com/office/powerpoint/2010/main" val="825229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27488426"/>
              </p:ext>
            </p:extLst>
          </p:nvPr>
        </p:nvGraphicFramePr>
        <p:xfrm>
          <a:off x="1752600" y="1295401"/>
          <a:ext cx="8686800" cy="513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488037898"/>
              </p:ext>
            </p:extLst>
          </p:nvPr>
        </p:nvGraphicFramePr>
        <p:xfrm>
          <a:off x="2133600" y="1270000"/>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le 1"/>
          <p:cNvSpPr>
            <a:spLocks noGrp="1"/>
          </p:cNvSpPr>
          <p:nvPr>
            <p:ph type="title"/>
          </p:nvPr>
        </p:nvSpPr>
        <p:spPr>
          <a:xfrm>
            <a:off x="1981200" y="457200"/>
            <a:ext cx="8229600" cy="1143000"/>
          </a:xfrm>
        </p:spPr>
        <p:txBody>
          <a:bodyPr>
            <a:normAutofit/>
          </a:bodyPr>
          <a:lstStyle/>
          <a:p>
            <a:pPr algn="r"/>
            <a:r>
              <a:rPr lang="en-US" dirty="0" smtClean="0"/>
              <a:t>Use Case</a:t>
            </a:r>
            <a:endParaRPr lang="en-US" dirty="0"/>
          </a:p>
        </p:txBody>
      </p:sp>
    </p:spTree>
    <p:extLst>
      <p:ext uri="{BB962C8B-B14F-4D97-AF65-F5344CB8AC3E}">
        <p14:creationId xmlns:p14="http://schemas.microsoft.com/office/powerpoint/2010/main" val="97525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274660052"/>
              </p:ext>
            </p:extLst>
          </p:nvPr>
        </p:nvGraphicFramePr>
        <p:xfrm>
          <a:off x="2286000" y="685800"/>
          <a:ext cx="97536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1752600" y="-76200"/>
            <a:ext cx="8229600" cy="1143000"/>
          </a:xfrm>
        </p:spPr>
        <p:txBody>
          <a:bodyPr>
            <a:normAutofit fontScale="90000"/>
          </a:bodyPr>
          <a:lstStyle/>
          <a:p>
            <a:pPr algn="r"/>
            <a:r>
              <a:rPr lang="en-US" dirty="0" smtClean="0">
                <a:solidFill>
                  <a:schemeClr val="bg1"/>
                </a:solidFill>
              </a:rPr>
              <a:t>Concept Extraction </a:t>
            </a:r>
            <a:r>
              <a:rPr lang="en-US" dirty="0" smtClean="0"/>
              <a:t/>
            </a:r>
            <a:br>
              <a:rPr lang="en-US" dirty="0" smtClean="0"/>
            </a:br>
            <a:r>
              <a:rPr lang="en-US" dirty="0" smtClean="0"/>
              <a:t>Challenges</a:t>
            </a:r>
            <a:endParaRPr lang="en-US" dirty="0"/>
          </a:p>
        </p:txBody>
      </p:sp>
      <p:pic>
        <p:nvPicPr>
          <p:cNvPr id="4" name="Picture 5"/>
          <p:cNvPicPr>
            <a:picLocks noChangeAspect="1" noChangeArrowheads="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254766" y="3113690"/>
            <a:ext cx="4662310" cy="3123748"/>
          </a:xfrm>
          <a:prstGeom prst="rect">
            <a:avLst/>
          </a:prstGeom>
          <a:blipFill dpi="0" rotWithShape="1">
            <a:blip r:embed="rId10">
              <a:clrChange>
                <a:clrFrom>
                  <a:srgbClr val="FFFFFF"/>
                </a:clrFrom>
                <a:clrTo>
                  <a:srgbClr val="FFFFFF">
                    <a:alpha val="0"/>
                  </a:srgbClr>
                </a:clrTo>
              </a:clrChange>
              <a:alphaModFix amt="0"/>
            </a:blip>
            <a:srcRect/>
            <a:tile tx="0" ty="0" sx="100000" sy="100000" flip="none" algn="tl"/>
          </a:blipFill>
          <a:ln>
            <a:noFill/>
          </a:ln>
        </p:spPr>
      </p:pic>
    </p:spTree>
    <p:extLst>
      <p:ext uri="{BB962C8B-B14F-4D97-AF65-F5344CB8AC3E}">
        <p14:creationId xmlns:p14="http://schemas.microsoft.com/office/powerpoint/2010/main" val="324105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Theme </a:t>
            </a:r>
            <a:endParaRPr lang="en-US" dirty="0"/>
          </a:p>
        </p:txBody>
      </p:sp>
      <p:pic>
        <p:nvPicPr>
          <p:cNvPr id="4" name="Content Placeholder 3"/>
          <p:cNvPicPr>
            <a:picLocks noGrp="1" noChangeAspect="1"/>
          </p:cNvPicPr>
          <p:nvPr>
            <p:ph sz="half" idx="1"/>
          </p:nvPr>
        </p:nvPicPr>
        <p:blipFill>
          <a:blip r:embed="rId2"/>
          <a:stretch>
            <a:fillRect/>
          </a:stretch>
        </p:blipFill>
        <p:spPr>
          <a:xfrm>
            <a:off x="838199" y="1352551"/>
            <a:ext cx="6181725" cy="4672172"/>
          </a:xfrm>
          <a:prstGeom prst="rect">
            <a:avLst/>
          </a:prstGeom>
        </p:spPr>
      </p:pic>
      <p:sp>
        <p:nvSpPr>
          <p:cNvPr id="5" name="Content Placeholder 4"/>
          <p:cNvSpPr>
            <a:spLocks noGrp="1"/>
          </p:cNvSpPr>
          <p:nvPr>
            <p:ph sz="half" idx="2"/>
          </p:nvPr>
        </p:nvSpPr>
        <p:spPr>
          <a:xfrm>
            <a:off x="6677025" y="2981326"/>
            <a:ext cx="5181600" cy="2905124"/>
          </a:xfrm>
        </p:spPr>
        <p:txBody>
          <a:bodyPr>
            <a:noAutofit/>
          </a:bodyPr>
          <a:lstStyle/>
          <a:p>
            <a:pPr marL="0" indent="0" algn="r">
              <a:buNone/>
            </a:pPr>
            <a:r>
              <a:rPr lang="en-US" dirty="0" smtClean="0"/>
              <a:t>Call on NLP when your eureka feature is not in structured data</a:t>
            </a:r>
          </a:p>
          <a:p>
            <a:pPr marL="0" indent="0" algn="r">
              <a:buNone/>
            </a:pPr>
            <a:endParaRPr lang="en-US" dirty="0" smtClean="0"/>
          </a:p>
          <a:p>
            <a:pPr marL="0" indent="0" algn="r">
              <a:buNone/>
            </a:pPr>
            <a:r>
              <a:rPr lang="en-US" dirty="0" smtClean="0"/>
              <a:t>Call on NLP when your eureka feature is under-reported in structured data</a:t>
            </a:r>
            <a:endParaRPr lang="en-US" dirty="0"/>
          </a:p>
        </p:txBody>
      </p:sp>
    </p:spTree>
    <p:extLst>
      <p:ext uri="{BB962C8B-B14F-4D97-AF65-F5344CB8AC3E}">
        <p14:creationId xmlns:p14="http://schemas.microsoft.com/office/powerpoint/2010/main" val="404282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75279" y="5599541"/>
            <a:ext cx="5591175" cy="819150"/>
          </a:xfrm>
          <a:prstGeom prst="rect">
            <a:avLst/>
          </a:prstGeom>
        </p:spPr>
      </p:pic>
      <p:sp>
        <p:nvSpPr>
          <p:cNvPr id="3" name="Content Placeholder 2"/>
          <p:cNvSpPr>
            <a:spLocks noGrp="1"/>
          </p:cNvSpPr>
          <p:nvPr>
            <p:ph idx="1"/>
          </p:nvPr>
        </p:nvSpPr>
        <p:spPr>
          <a:xfrm>
            <a:off x="1905000" y="1600201"/>
            <a:ext cx="4419600" cy="4525963"/>
          </a:xfrm>
        </p:spPr>
        <p:txBody>
          <a:bodyPr/>
          <a:lstStyle/>
          <a:p>
            <a:r>
              <a:rPr lang="en-US" dirty="0" smtClean="0"/>
              <a:t>UMLS Mapping Tools:</a:t>
            </a:r>
            <a:endParaRPr lang="en-US" dirty="0"/>
          </a:p>
        </p:txBody>
      </p:sp>
      <p:sp>
        <p:nvSpPr>
          <p:cNvPr id="2" name="Title 1"/>
          <p:cNvSpPr>
            <a:spLocks noGrp="1"/>
          </p:cNvSpPr>
          <p:nvPr>
            <p:ph type="title"/>
          </p:nvPr>
        </p:nvSpPr>
        <p:spPr>
          <a:xfrm>
            <a:off x="1828800" y="76200"/>
            <a:ext cx="8229600" cy="1143000"/>
          </a:xfrm>
          <a:noFill/>
        </p:spPr>
        <p:txBody>
          <a:bodyPr>
            <a:noAutofit/>
          </a:bodyPr>
          <a:lstStyle/>
          <a:p>
            <a:pPr algn="r"/>
            <a:r>
              <a:rPr lang="en-US" sz="3200" dirty="0">
                <a:solidFill>
                  <a:schemeClr val="bg1"/>
                </a:solidFill>
              </a:rPr>
              <a:t>Background:</a:t>
            </a:r>
            <a:r>
              <a:rPr lang="en-US" sz="2800" dirty="0">
                <a:solidFill>
                  <a:schemeClr val="bg1"/>
                </a:solidFill>
              </a:rPr>
              <a:t> </a:t>
            </a:r>
            <a:br>
              <a:rPr lang="en-US" sz="2800" dirty="0">
                <a:solidFill>
                  <a:schemeClr val="bg1"/>
                </a:solidFill>
              </a:rPr>
            </a:br>
            <a:r>
              <a:rPr lang="en-US" sz="2800" dirty="0"/>
              <a:t>Natural Language Processing  </a:t>
            </a:r>
            <a:br>
              <a:rPr lang="en-US" sz="2800" dirty="0"/>
            </a:br>
            <a:r>
              <a:rPr lang="en-US" sz="2800" dirty="0"/>
              <a:t>Techniques</a:t>
            </a:r>
          </a:p>
        </p:txBody>
      </p:sp>
      <p:grpSp>
        <p:nvGrpSpPr>
          <p:cNvPr id="11" name="Group 10"/>
          <p:cNvGrpSpPr/>
          <p:nvPr/>
        </p:nvGrpSpPr>
        <p:grpSpPr>
          <a:xfrm rot="320805">
            <a:off x="2587294" y="2325076"/>
            <a:ext cx="3170640" cy="1133692"/>
            <a:chOff x="425109" y="4834038"/>
            <a:chExt cx="3170640" cy="1133692"/>
          </a:xfrm>
        </p:grpSpPr>
        <p:pic>
          <p:nvPicPr>
            <p:cNvPr id="20" name="Picture 3"/>
            <p:cNvPicPr>
              <a:picLocks noChangeAspect="1" noChangeArrowheads="1"/>
            </p:cNvPicPr>
            <p:nvPr/>
          </p:nvPicPr>
          <p:blipFill rotWithShape="1">
            <a:blip r:embed="rId3">
              <a:duotone>
                <a:prstClr val="black"/>
                <a:schemeClr val="accent3">
                  <a:tint val="45000"/>
                  <a:satMod val="400000"/>
                </a:schemeClr>
              </a:duotone>
              <a:extLst/>
            </a:blip>
            <a:srcRect l="50000" t="15891" r="13420" b="15891"/>
            <a:stretch/>
          </p:blipFill>
          <p:spPr bwMode="auto">
            <a:xfrm rot="21218647">
              <a:off x="1405063" y="4927746"/>
              <a:ext cx="2123272" cy="851728"/>
            </a:xfrm>
            <a:prstGeom prst="rect">
              <a:avLst/>
            </a:prstGeom>
            <a:noFill/>
            <a:ln>
              <a:noFill/>
            </a:ln>
            <a:extLst/>
          </p:spPr>
        </p:pic>
        <p:pic>
          <p:nvPicPr>
            <p:cNvPr id="21" name="Picture 2" descr="http://ii-public2.nlm.nih.gov/resource/nlmlogo-small.gif">
              <a:hlinkClick r:id="rId4"/>
            </p:cNvPr>
            <p:cNvPicPr>
              <a:picLocks noChangeAspect="1" noChangeArrowheads="1"/>
            </p:cNvPicPr>
            <p:nvPr/>
          </p:nvPicPr>
          <p:blipFill>
            <a:blip r:embed="rId5"/>
            <a:srcRect/>
            <a:stretch>
              <a:fillRect/>
            </a:stretch>
          </p:blipFill>
          <p:spPr bwMode="auto">
            <a:xfrm rot="21218647">
              <a:off x="425109" y="5116002"/>
              <a:ext cx="987991" cy="851728"/>
            </a:xfrm>
            <a:prstGeom prst="rect">
              <a:avLst/>
            </a:prstGeom>
            <a:noFill/>
            <a:ln w="9525">
              <a:noFill/>
              <a:miter lim="800000"/>
              <a:headEnd/>
              <a:tailEnd/>
            </a:ln>
          </p:spPr>
        </p:pic>
        <p:sp>
          <p:nvSpPr>
            <p:cNvPr id="22" name="TextBox 27"/>
            <p:cNvSpPr txBox="1">
              <a:spLocks noChangeArrowheads="1"/>
            </p:cNvSpPr>
            <p:nvPr/>
          </p:nvSpPr>
          <p:spPr bwMode="auto">
            <a:xfrm rot="21218647">
              <a:off x="1971458" y="4834038"/>
              <a:ext cx="1624291" cy="523220"/>
            </a:xfrm>
            <a:prstGeom prst="rect">
              <a:avLst/>
            </a:prstGeom>
            <a:noFill/>
            <a:ln w="9525">
              <a:noFill/>
              <a:miter lim="800000"/>
              <a:headEnd/>
              <a:tailEnd/>
            </a:ln>
          </p:spPr>
          <p:txBody>
            <a:bodyPr wrap="none">
              <a:spAutoFit/>
            </a:bodyPr>
            <a:lstStyle/>
            <a:p>
              <a:r>
                <a:rPr lang="en-US" sz="2800" dirty="0" err="1">
                  <a:latin typeface="Calibri" pitchFamily="34" charset="0"/>
                </a:rPr>
                <a:t>MetaMap</a:t>
              </a:r>
              <a:endParaRPr lang="en-US" sz="2800" dirty="0">
                <a:latin typeface="Calibri" pitchFamily="34" charset="0"/>
              </a:endParaRPr>
            </a:p>
          </p:txBody>
        </p:sp>
      </p:grpSp>
      <p:pic>
        <p:nvPicPr>
          <p:cNvPr id="2058" name="Picture 10" descr="https://wiki.nci.nih.gov/download/attachments/65733244/Ctakes_logo.png?version=1&amp;modificationDate=1328124206000&amp;api=v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7110" y="3426539"/>
            <a:ext cx="1981200" cy="1019176"/>
          </a:xfrm>
          <a:prstGeom prst="rect">
            <a:avLst/>
          </a:prstGeom>
          <a:noFill/>
          <a:extLst>
            <a:ext uri="{909E8E84-426E-40DD-AFC4-6F175D3DCCD1}">
              <a14:hiddenFill xmlns:a14="http://schemas.microsoft.com/office/drawing/2010/main">
                <a:solidFill>
                  <a:srgbClr val="FFFFFF"/>
                </a:solidFill>
              </a14:hiddenFill>
            </a:ext>
          </a:extLst>
        </p:spPr>
      </p:pic>
      <p:grpSp>
        <p:nvGrpSpPr>
          <p:cNvPr id="2057" name="Group 2056"/>
          <p:cNvGrpSpPr/>
          <p:nvPr/>
        </p:nvGrpSpPr>
        <p:grpSpPr>
          <a:xfrm>
            <a:off x="5943600" y="1565650"/>
            <a:ext cx="4800600" cy="3463550"/>
            <a:chOff x="4105323" y="1489450"/>
            <a:chExt cx="4800600" cy="3463550"/>
          </a:xfrm>
        </p:grpSpPr>
        <p:pic>
          <p:nvPicPr>
            <p:cNvPr id="205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5925"/>
            <a:stretch/>
          </p:blipFill>
          <p:spPr bwMode="auto">
            <a:xfrm>
              <a:off x="4105323" y="1524000"/>
              <a:ext cx="4800600" cy="3429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H="1">
              <a:off x="4700716" y="2209800"/>
              <a:ext cx="817553"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109492" y="1489450"/>
              <a:ext cx="2891510" cy="1253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20469447">
              <a:off x="4686423" y="2826273"/>
              <a:ext cx="533399" cy="114300"/>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2" name="Straight Connector 31"/>
            <p:cNvCxnSpPr/>
            <p:nvPr/>
          </p:nvCxnSpPr>
          <p:spPr>
            <a:xfrm flipH="1" flipV="1">
              <a:off x="5223988" y="2883423"/>
              <a:ext cx="3504375" cy="59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rot="20690186">
              <a:off x="5737372" y="2189729"/>
              <a:ext cx="2675904" cy="1395332"/>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dirty="0">
                  <a:solidFill>
                    <a:schemeClr val="tx1"/>
                  </a:solidFill>
                </a:rPr>
                <a:t> </a:t>
              </a:r>
              <a:r>
                <a:rPr lang="en-US" sz="1400" dirty="0">
                  <a:solidFill>
                    <a:schemeClr val="tx1"/>
                  </a:solidFill>
                </a:rPr>
                <a:t>id:                         C0018681</a:t>
              </a:r>
              <a:endParaRPr lang="en-US" dirty="0">
                <a:solidFill>
                  <a:schemeClr val="tx1"/>
                </a:solidFill>
              </a:endParaRPr>
            </a:p>
            <a:p>
              <a:r>
                <a:rPr lang="en-US" sz="1400" dirty="0">
                  <a:solidFill>
                    <a:schemeClr val="tx1"/>
                  </a:solidFill>
                </a:rPr>
                <a:t> Concept:              headache</a:t>
              </a:r>
            </a:p>
            <a:p>
              <a:r>
                <a:rPr lang="en-US" sz="1400" dirty="0">
                  <a:solidFill>
                    <a:schemeClr val="tx1"/>
                  </a:solidFill>
                </a:rPr>
                <a:t>  Semantic Type:  Sign or Symptom</a:t>
              </a:r>
            </a:p>
            <a:p>
              <a:r>
                <a:rPr lang="en-US" sz="1400" dirty="0">
                  <a:solidFill>
                    <a:schemeClr val="tx1"/>
                  </a:solidFill>
                </a:rPr>
                <a:t>  Synonyms:          head-ache</a:t>
              </a:r>
            </a:p>
            <a:p>
              <a:r>
                <a:rPr lang="en-US" sz="1400" dirty="0">
                  <a:solidFill>
                    <a:schemeClr val="tx1"/>
                  </a:solidFill>
                </a:rPr>
                <a:t>                                ha</a:t>
              </a:r>
            </a:p>
            <a:p>
              <a:r>
                <a:rPr lang="en-US" sz="1400" dirty="0">
                  <a:solidFill>
                    <a:schemeClr val="tx1"/>
                  </a:solidFill>
                </a:rPr>
                <a:t>                                h/a</a:t>
              </a:r>
            </a:p>
            <a:p>
              <a:r>
                <a:rPr lang="en-US" dirty="0">
                  <a:solidFill>
                    <a:schemeClr val="tx1"/>
                  </a:solidFill>
                </a:rPr>
                <a:t>  </a:t>
              </a:r>
            </a:p>
          </p:txBody>
        </p:sp>
        <p:cxnSp>
          <p:nvCxnSpPr>
            <p:cNvPr id="23" name="Straight Connector 22"/>
            <p:cNvCxnSpPr>
              <a:endCxn id="33" idx="1"/>
            </p:cNvCxnSpPr>
            <p:nvPr/>
          </p:nvCxnSpPr>
          <p:spPr>
            <a:xfrm flipH="1" flipV="1">
              <a:off x="4700716" y="2969559"/>
              <a:ext cx="1319084" cy="941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rot="20662455">
              <a:off x="5522138" y="1843316"/>
              <a:ext cx="2681963" cy="396720"/>
              <a:chOff x="2822265" y="3491076"/>
              <a:chExt cx="3031098" cy="385976"/>
            </a:xfrm>
          </p:grpSpPr>
          <p:sp>
            <p:nvSpPr>
              <p:cNvPr id="5" name="TextBox 4"/>
              <p:cNvSpPr txBox="1"/>
              <p:nvPr/>
            </p:nvSpPr>
            <p:spPr>
              <a:xfrm>
                <a:off x="2822265" y="3491076"/>
                <a:ext cx="3031098" cy="385976"/>
              </a:xfrm>
              <a:prstGeom prst="rect">
                <a:avLst/>
              </a:prstGeom>
              <a:solidFill>
                <a:srgbClr val="006600"/>
              </a:solidFill>
            </p:spPr>
            <p:txBody>
              <a:bodyPr wrap="square" rtlCol="0">
                <a:noAutofit/>
              </a:bodyPr>
              <a:lstStyle/>
              <a:p>
                <a:pPr algn="ctr"/>
                <a:r>
                  <a:rPr lang="en-US" dirty="0">
                    <a:solidFill>
                      <a:srgbClr val="FFFF00"/>
                    </a:solidFill>
                  </a:rPr>
                  <a:t>UMLS</a:t>
                </a:r>
              </a:p>
            </p:txBody>
          </p:sp>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1098" y="3520037"/>
                <a:ext cx="291233" cy="334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78" name="Flowchart: Document 77"/>
          <p:cNvSpPr/>
          <p:nvPr/>
        </p:nvSpPr>
        <p:spPr>
          <a:xfrm>
            <a:off x="6694812" y="4343400"/>
            <a:ext cx="3592188" cy="1219200"/>
          </a:xfrm>
          <a:prstGeom prst="flowChartDocument">
            <a:avLst/>
          </a:prstGeom>
        </p:spPr>
        <p:style>
          <a:lnRef idx="1">
            <a:schemeClr val="accent6"/>
          </a:lnRef>
          <a:fillRef idx="2">
            <a:schemeClr val="accent6"/>
          </a:fillRef>
          <a:effectRef idx="1">
            <a:schemeClr val="accent6"/>
          </a:effectRef>
          <a:fontRef idx="minor">
            <a:schemeClr val="dk1"/>
          </a:fontRef>
        </p:style>
        <p:txBody>
          <a:bodyPr rtlCol="0" anchor="ctr"/>
          <a:lstStyle/>
          <a:p>
            <a:endParaRPr lang="en-US" dirty="0"/>
          </a:p>
        </p:txBody>
      </p:sp>
      <p:sp>
        <p:nvSpPr>
          <p:cNvPr id="77" name="Flowchart: Document 76"/>
          <p:cNvSpPr/>
          <p:nvPr/>
        </p:nvSpPr>
        <p:spPr>
          <a:xfrm>
            <a:off x="6542412" y="4572000"/>
            <a:ext cx="3592188" cy="1219200"/>
          </a:xfrm>
          <a:prstGeom prst="flowChartDocument">
            <a:avLst/>
          </a:prstGeom>
        </p:spPr>
        <p:style>
          <a:lnRef idx="1">
            <a:schemeClr val="accent6"/>
          </a:lnRef>
          <a:fillRef idx="2">
            <a:schemeClr val="accent6"/>
          </a:fillRef>
          <a:effectRef idx="1">
            <a:schemeClr val="accent6"/>
          </a:effectRef>
          <a:fontRef idx="minor">
            <a:schemeClr val="dk1"/>
          </a:fontRef>
        </p:style>
        <p:txBody>
          <a:bodyPr rtlCol="0" anchor="ctr"/>
          <a:lstStyle/>
          <a:p>
            <a:endParaRPr lang="en-US" dirty="0"/>
          </a:p>
        </p:txBody>
      </p:sp>
      <p:sp>
        <p:nvSpPr>
          <p:cNvPr id="2060" name="Flowchart: Document 2059"/>
          <p:cNvSpPr/>
          <p:nvPr/>
        </p:nvSpPr>
        <p:spPr>
          <a:xfrm>
            <a:off x="6324600" y="4724400"/>
            <a:ext cx="3592188" cy="1219200"/>
          </a:xfrm>
          <a:prstGeom prst="flowChartDocumen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dirty="0"/>
              <a:t>Patient presents with headache and general fatigue.</a:t>
            </a:r>
          </a:p>
        </p:txBody>
      </p:sp>
      <p:sp>
        <p:nvSpPr>
          <p:cNvPr id="2061" name="Flowchart: Process 2060"/>
          <p:cNvSpPr/>
          <p:nvPr/>
        </p:nvSpPr>
        <p:spPr>
          <a:xfrm>
            <a:off x="8393524" y="4876800"/>
            <a:ext cx="979076" cy="35718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Process 79"/>
          <p:cNvSpPr/>
          <p:nvPr/>
        </p:nvSpPr>
        <p:spPr>
          <a:xfrm>
            <a:off x="6389400" y="4876800"/>
            <a:ext cx="697200" cy="35718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Process 80"/>
          <p:cNvSpPr/>
          <p:nvPr/>
        </p:nvSpPr>
        <p:spPr>
          <a:xfrm>
            <a:off x="7162800" y="5198125"/>
            <a:ext cx="697200" cy="35718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63" name="Curved Connector 2062"/>
          <p:cNvCxnSpPr>
            <a:stCxn id="2061" idx="0"/>
            <a:endCxn id="54" idx="2"/>
          </p:cNvCxnSpPr>
          <p:nvPr/>
        </p:nvCxnSpPr>
        <p:spPr>
          <a:xfrm rot="5400000" flipH="1" flipV="1">
            <a:off x="8369662" y="4150371"/>
            <a:ext cx="1239830" cy="213031"/>
          </a:xfrm>
          <a:prstGeom prst="curvedConnector3">
            <a:avLst>
              <a:gd name="adj1" fmla="val 29561"/>
            </a:avLst>
          </a:prstGeom>
          <a:ln>
            <a:tailEnd type="arrow"/>
          </a:ln>
        </p:spPr>
        <p:style>
          <a:lnRef idx="3">
            <a:schemeClr val="dk1"/>
          </a:lnRef>
          <a:fillRef idx="0">
            <a:schemeClr val="dk1"/>
          </a:fillRef>
          <a:effectRef idx="2">
            <a:schemeClr val="dk1"/>
          </a:effectRef>
          <a:fontRef idx="minor">
            <a:schemeClr val="tx1"/>
          </a:fontRef>
        </p:style>
      </p:cxnSp>
      <p:cxnSp>
        <p:nvCxnSpPr>
          <p:cNvPr id="88" name="Curved Connector 87"/>
          <p:cNvCxnSpPr>
            <a:stCxn id="80" idx="0"/>
            <a:endCxn id="91" idx="1"/>
          </p:cNvCxnSpPr>
          <p:nvPr/>
        </p:nvCxnSpPr>
        <p:spPr>
          <a:xfrm rot="16200000" flipV="1">
            <a:off x="6216851" y="4355651"/>
            <a:ext cx="875958" cy="166341"/>
          </a:xfrm>
          <a:prstGeom prst="curvedConnector4">
            <a:avLst>
              <a:gd name="adj1" fmla="val 51655"/>
              <a:gd name="adj2" fmla="val 346998"/>
            </a:avLst>
          </a:prstGeom>
          <a:ln>
            <a:tailEnd type="arrow"/>
          </a:ln>
        </p:spPr>
        <p:style>
          <a:lnRef idx="3">
            <a:schemeClr val="dk1"/>
          </a:lnRef>
          <a:fillRef idx="0">
            <a:schemeClr val="dk1"/>
          </a:fillRef>
          <a:effectRef idx="2">
            <a:schemeClr val="dk1"/>
          </a:effectRef>
          <a:fontRef idx="minor">
            <a:schemeClr val="tx1"/>
          </a:fontRef>
        </p:style>
      </p:cxnSp>
      <p:sp>
        <p:nvSpPr>
          <p:cNvPr id="91" name="Rectangle 90"/>
          <p:cNvSpPr/>
          <p:nvPr/>
        </p:nvSpPr>
        <p:spPr>
          <a:xfrm rot="20469447">
            <a:off x="6557367" y="3857556"/>
            <a:ext cx="533399" cy="114300"/>
          </a:xfrm>
          <a:prstGeom prst="rect">
            <a:avLst/>
          </a:prstGeom>
          <a:noFill/>
          <a:ln w="635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3" name="Curved Connector 92"/>
          <p:cNvCxnSpPr>
            <a:stCxn id="81" idx="2"/>
          </p:cNvCxnSpPr>
          <p:nvPr/>
        </p:nvCxnSpPr>
        <p:spPr>
          <a:xfrm rot="5400000" flipH="1" flipV="1">
            <a:off x="7897901" y="3318614"/>
            <a:ext cx="1850199" cy="2623200"/>
          </a:xfrm>
          <a:prstGeom prst="curvedConnector4">
            <a:avLst>
              <a:gd name="adj1" fmla="val -12355"/>
              <a:gd name="adj2" fmla="val 103263"/>
            </a:avLst>
          </a:prstGeom>
          <a:ln>
            <a:tailEnd type="arrow"/>
          </a:ln>
        </p:spPr>
        <p:style>
          <a:lnRef idx="3">
            <a:schemeClr val="dk1"/>
          </a:lnRef>
          <a:fillRef idx="0">
            <a:schemeClr val="dk1"/>
          </a:fillRef>
          <a:effectRef idx="2">
            <a:schemeClr val="dk1"/>
          </a:effectRef>
          <a:fontRef idx="minor">
            <a:schemeClr val="tx1"/>
          </a:fontRef>
        </p:style>
      </p:cxnSp>
      <p:sp>
        <p:nvSpPr>
          <p:cNvPr id="2074" name="TextBox 2073"/>
          <p:cNvSpPr txBox="1"/>
          <p:nvPr/>
        </p:nvSpPr>
        <p:spPr>
          <a:xfrm>
            <a:off x="2743200" y="4476731"/>
            <a:ext cx="1877706" cy="830997"/>
          </a:xfrm>
          <a:prstGeom prst="rect">
            <a:avLst/>
          </a:prstGeom>
          <a:noFill/>
        </p:spPr>
        <p:txBody>
          <a:bodyPr wrap="square" rtlCol="0">
            <a:spAutoFit/>
          </a:bodyPr>
          <a:lstStyle/>
          <a:p>
            <a:r>
              <a:rPr lang="en-US" sz="4800" dirty="0"/>
              <a:t>Sophia</a:t>
            </a:r>
          </a:p>
        </p:txBody>
      </p:sp>
      <p:pic>
        <p:nvPicPr>
          <p:cNvPr id="98" name="Picture 98" descr="Sophia"/>
          <p:cNvPicPr>
            <a:picLocks noChangeAspect="1" noChangeArrowheads="1"/>
          </p:cNvPicPr>
          <p:nvPr/>
        </p:nvPicPr>
        <p:blipFill>
          <a:blip r:embed="rId9"/>
          <a:srcRect/>
          <a:stretch>
            <a:fillRect/>
          </a:stretch>
        </p:blipFill>
        <p:spPr bwMode="auto">
          <a:xfrm rot="-356059">
            <a:off x="2412421" y="4389229"/>
            <a:ext cx="666005" cy="1005996"/>
          </a:xfrm>
          <a:prstGeom prst="rect">
            <a:avLst/>
          </a:prstGeom>
          <a:noFill/>
          <a:ln w="9525">
            <a:noFill/>
            <a:miter lim="800000"/>
            <a:headEnd/>
            <a:tailEnd/>
          </a:ln>
        </p:spPr>
      </p:pic>
      <p:pic>
        <p:nvPicPr>
          <p:cNvPr id="7" name="Picture 6"/>
          <p:cNvPicPr>
            <a:picLocks noChangeAspect="1"/>
          </p:cNvPicPr>
          <p:nvPr/>
        </p:nvPicPr>
        <p:blipFill>
          <a:blip r:embed="rId10"/>
          <a:stretch>
            <a:fillRect/>
          </a:stretch>
        </p:blipFill>
        <p:spPr>
          <a:xfrm rot="18013241">
            <a:off x="39474" y="4507159"/>
            <a:ext cx="2676525" cy="666750"/>
          </a:xfrm>
          <a:prstGeom prst="rect">
            <a:avLst/>
          </a:prstGeom>
        </p:spPr>
      </p:pic>
      <p:sp>
        <p:nvSpPr>
          <p:cNvPr id="9" name="Oval 8"/>
          <p:cNvSpPr/>
          <p:nvPr/>
        </p:nvSpPr>
        <p:spPr>
          <a:xfrm rot="20613073">
            <a:off x="7508140" y="2725022"/>
            <a:ext cx="2773780" cy="402017"/>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48662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Place for Everything: Domain ontology</a:t>
            </a:r>
            <a:endParaRPr lang="en-US" dirty="0"/>
          </a:p>
        </p:txBody>
      </p:sp>
      <p:sp>
        <p:nvSpPr>
          <p:cNvPr id="3" name="Content Placeholder 2"/>
          <p:cNvSpPr>
            <a:spLocks noGrp="1"/>
          </p:cNvSpPr>
          <p:nvPr>
            <p:ph idx="1"/>
          </p:nvPr>
        </p:nvSpPr>
        <p:spPr>
          <a:xfrm>
            <a:off x="838200" y="1825625"/>
            <a:ext cx="3484418" cy="4351338"/>
          </a:xfrm>
        </p:spPr>
        <p:txBody>
          <a:bodyPr/>
          <a:lstStyle/>
          <a:p>
            <a:r>
              <a:rPr lang="en-US" dirty="0" smtClean="0"/>
              <a:t>Domain ontologies used to hold the ‘guts’ of NLP </a:t>
            </a:r>
          </a:p>
          <a:p>
            <a:r>
              <a:rPr lang="en-US" dirty="0" smtClean="0"/>
              <a:t>Domain ontology: </a:t>
            </a:r>
          </a:p>
          <a:p>
            <a:pPr lvl="1"/>
            <a:r>
              <a:rPr lang="en-US" dirty="0" smtClean="0"/>
              <a:t>A container for knowledge Acquisition</a:t>
            </a:r>
          </a:p>
          <a:p>
            <a:pPr lvl="1"/>
            <a:endParaRPr lang="en-US" dirty="0"/>
          </a:p>
        </p:txBody>
      </p:sp>
      <p:grpSp>
        <p:nvGrpSpPr>
          <p:cNvPr id="10" name="Group 9"/>
          <p:cNvGrpSpPr/>
          <p:nvPr/>
        </p:nvGrpSpPr>
        <p:grpSpPr>
          <a:xfrm>
            <a:off x="4775200" y="1825625"/>
            <a:ext cx="6003636" cy="3725430"/>
            <a:chOff x="4775200" y="1825625"/>
            <a:chExt cx="6003636" cy="3725430"/>
          </a:xfrm>
        </p:grpSpPr>
        <p:sp>
          <p:nvSpPr>
            <p:cNvPr id="8" name="Rectangle 7"/>
            <p:cNvSpPr/>
            <p:nvPr/>
          </p:nvSpPr>
          <p:spPr>
            <a:xfrm>
              <a:off x="4775200" y="1825625"/>
              <a:ext cx="6003636" cy="372543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Rectangle 3"/>
            <p:cNvSpPr/>
            <p:nvPr/>
          </p:nvSpPr>
          <p:spPr>
            <a:xfrm>
              <a:off x="4922982" y="3261410"/>
              <a:ext cx="2050473" cy="77780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smtClean="0"/>
                <a:t>Domain ontology</a:t>
              </a:r>
              <a:endParaRPr lang="en-US" sz="2400" dirty="0"/>
            </a:p>
          </p:txBody>
        </p:sp>
        <p:sp>
          <p:nvSpPr>
            <p:cNvPr id="5" name="Rectangle 4"/>
            <p:cNvSpPr/>
            <p:nvPr/>
          </p:nvSpPr>
          <p:spPr>
            <a:xfrm>
              <a:off x="7666182" y="2106107"/>
              <a:ext cx="1782618" cy="7019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rgbClr val="FFFF00"/>
                  </a:solidFill>
                </a:rPr>
                <a:t>Taxonomy</a:t>
              </a:r>
              <a:endParaRPr lang="en-US" dirty="0">
                <a:solidFill>
                  <a:srgbClr val="FFFF00"/>
                </a:solidFill>
              </a:endParaRPr>
            </a:p>
          </p:txBody>
        </p:sp>
        <p:sp>
          <p:nvSpPr>
            <p:cNvPr id="6" name="Rectangle 5"/>
            <p:cNvSpPr/>
            <p:nvPr/>
          </p:nvSpPr>
          <p:spPr>
            <a:xfrm>
              <a:off x="8797637" y="3261410"/>
              <a:ext cx="1782618" cy="7019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rgbClr val="FFFF00"/>
                  </a:solidFill>
                </a:rPr>
                <a:t>Dictionary</a:t>
              </a:r>
              <a:endParaRPr lang="en-US" dirty="0">
                <a:solidFill>
                  <a:srgbClr val="FFFF00"/>
                </a:solidFill>
              </a:endParaRPr>
            </a:p>
          </p:txBody>
        </p:sp>
        <p:sp>
          <p:nvSpPr>
            <p:cNvPr id="7" name="Rectangle 6"/>
            <p:cNvSpPr/>
            <p:nvPr/>
          </p:nvSpPr>
          <p:spPr>
            <a:xfrm>
              <a:off x="7666182" y="4617746"/>
              <a:ext cx="1782618" cy="7019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rgbClr val="FFFF00"/>
                  </a:solidFill>
                </a:rPr>
                <a:t>Rules</a:t>
              </a:r>
              <a:endParaRPr lang="en-US" dirty="0">
                <a:solidFill>
                  <a:srgbClr val="FFFF00"/>
                </a:solidFill>
              </a:endParaRPr>
            </a:p>
          </p:txBody>
        </p:sp>
      </p:grpSp>
      <p:pic>
        <p:nvPicPr>
          <p:cNvPr id="9" name="Picture 8"/>
          <p:cNvPicPr>
            <a:picLocks noChangeAspect="1"/>
          </p:cNvPicPr>
          <p:nvPr/>
        </p:nvPicPr>
        <p:blipFill>
          <a:blip r:embed="rId2"/>
          <a:stretch>
            <a:fillRect/>
          </a:stretch>
        </p:blipFill>
        <p:spPr>
          <a:xfrm>
            <a:off x="568189" y="1825625"/>
            <a:ext cx="4133120" cy="3471821"/>
          </a:xfrm>
          <a:prstGeom prst="rect">
            <a:avLst/>
          </a:prstGeom>
        </p:spPr>
      </p:pic>
    </p:spTree>
    <p:extLst>
      <p:ext uri="{BB962C8B-B14F-4D97-AF65-F5344CB8AC3E}">
        <p14:creationId xmlns:p14="http://schemas.microsoft.com/office/powerpoint/2010/main" val="2638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10299</TotalTime>
  <Words>1974</Words>
  <Application>Microsoft Office PowerPoint</Application>
  <PresentationFormat>Widescreen</PresentationFormat>
  <Paragraphs>422</Paragraphs>
  <Slides>40</Slides>
  <Notes>3</Notes>
  <HiddenSlides>9</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Cambria Math</vt:lpstr>
      <vt:lpstr>Lucida Sans Unicode</vt:lpstr>
      <vt:lpstr>Office Theme</vt:lpstr>
      <vt:lpstr>A Turn of a Phrase into Fields or  The Magic Behind Clinical Natural Language Processing for Epidemiological Studies, Surveillance, and Quality Metrics</vt:lpstr>
      <vt:lpstr>Symptoms</vt:lpstr>
      <vt:lpstr>Introduction</vt:lpstr>
      <vt:lpstr>Road Map</vt:lpstr>
      <vt:lpstr>Use Case</vt:lpstr>
      <vt:lpstr>Concept Extraction  Challenges</vt:lpstr>
      <vt:lpstr>Theme </vt:lpstr>
      <vt:lpstr>Background:  Natural Language Processing   Techniques</vt:lpstr>
      <vt:lpstr>A Place for Everything: Domain ontology</vt:lpstr>
      <vt:lpstr>A Place for Everything: Domain ontology</vt:lpstr>
      <vt:lpstr>A Place for Everything: Domain Ontology</vt:lpstr>
      <vt:lpstr> What’s in Your Dictionary?</vt:lpstr>
      <vt:lpstr>A Place for Everything: Domain ontology: Rules</vt:lpstr>
      <vt:lpstr>A Place for Everything: Domain ontology: Rules</vt:lpstr>
      <vt:lpstr>A Place for Everything: Domain ontology: NER</vt:lpstr>
      <vt:lpstr>NER Mechanics</vt:lpstr>
      <vt:lpstr>Scaled-up Pipelines  (multi-threading/multi-process)</vt:lpstr>
      <vt:lpstr>When Dictionary Lookup Just Isn’t Good Enough</vt:lpstr>
      <vt:lpstr>High Profile Projects</vt:lpstr>
      <vt:lpstr>Using Psychosocial Risk factor Mentions in Clinical Notes to Predict Homelessness </vt:lpstr>
      <vt:lpstr>Homelessness (3)</vt:lpstr>
      <vt:lpstr>Identifying General Symptoms  within Clinical Notes using NLP</vt:lpstr>
      <vt:lpstr>Identifying General Symptoms  within Clinical Notes using NLP (2)</vt:lpstr>
      <vt:lpstr>Identifying General Symptoms  within Clinical Notes using NLP (3)</vt:lpstr>
      <vt:lpstr>Identifying Patients with Catheter-Associated Urinary Tract Infections (CAUTI) using Clinical Notes</vt:lpstr>
      <vt:lpstr>Identifying Patients Who Experienced  Sexual Trauma From Clinical Texts</vt:lpstr>
      <vt:lpstr>Identifying Patients Who Experienced  Sexual Trauma From Clinical Texts (2)</vt:lpstr>
      <vt:lpstr>Colonoscopy Quality:  Identifying Bowel Prep Quality from Clinical Texts</vt:lpstr>
      <vt:lpstr>Conclusions</vt:lpstr>
      <vt:lpstr>Acknowledgements, Contact</vt:lpstr>
      <vt:lpstr>Disclosures/Funding Sources/Disclaimer</vt:lpstr>
      <vt:lpstr>Shameless Plug for V3NLP Framework: http://inlp.bmi.utah.edu/redmine/docs/v3nlp-framework/index.html</vt:lpstr>
      <vt:lpstr>Innovation</vt:lpstr>
      <vt:lpstr>PowerPoint Presentation</vt:lpstr>
      <vt:lpstr>Pipeline Components Slot: Value</vt:lpstr>
      <vt:lpstr>Pipeline Components: Question/Answer Identification </vt:lpstr>
      <vt:lpstr>Pipeline Components: Checkboxes</vt:lpstr>
      <vt:lpstr>Colonoscopy Quality:  Bowel Prep Annotator: Classes, Anchors, Evidence</vt:lpstr>
      <vt:lpstr>A Picture of Machine Learning</vt:lpstr>
      <vt:lpstr> Other Examples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Turn of Phrase to Fields</dc:title>
  <dc:creator>Guy Divita</dc:creator>
  <cp:lastModifiedBy>Guy Divita</cp:lastModifiedBy>
  <cp:revision>124</cp:revision>
  <cp:lastPrinted>2017-02-02T21:23:21Z</cp:lastPrinted>
  <dcterms:created xsi:type="dcterms:W3CDTF">2016-09-10T16:34:47Z</dcterms:created>
  <dcterms:modified xsi:type="dcterms:W3CDTF">2017-04-20T20:19:57Z</dcterms:modified>
</cp:coreProperties>
</file>